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handoutMasterIdLst>
    <p:handoutMasterId r:id="rId25"/>
  </p:handoutMasterIdLst>
  <p:sldIdLst>
    <p:sldId id="274" r:id="rId2"/>
    <p:sldId id="277" r:id="rId3"/>
    <p:sldId id="278" r:id="rId4"/>
    <p:sldId id="280" r:id="rId5"/>
    <p:sldId id="275" r:id="rId6"/>
    <p:sldId id="287" r:id="rId7"/>
    <p:sldId id="286" r:id="rId8"/>
    <p:sldId id="288" r:id="rId9"/>
    <p:sldId id="293" r:id="rId10"/>
    <p:sldId id="294" r:id="rId11"/>
    <p:sldId id="281" r:id="rId12"/>
    <p:sldId id="291" r:id="rId13"/>
    <p:sldId id="276" r:id="rId14"/>
    <p:sldId id="290" r:id="rId15"/>
    <p:sldId id="283" r:id="rId16"/>
    <p:sldId id="292" r:id="rId17"/>
    <p:sldId id="284" r:id="rId18"/>
    <p:sldId id="282" r:id="rId19"/>
    <p:sldId id="285" r:id="rId20"/>
    <p:sldId id="289" r:id="rId21"/>
    <p:sldId id="279" r:id="rId22"/>
    <p:sldId id="265" r:id="rId23"/>
  </p:sldIdLst>
  <p:sldSz cx="12195175" cy="6858000"/>
  <p:notesSz cx="6858000" cy="9144000"/>
  <p:defaultTextStyle>
    <a:defPPr>
      <a:defRPr lang="en-US"/>
    </a:defPPr>
    <a:lvl1pPr marL="0" algn="l" defTabSz="457123" rtl="0" eaLnBrk="1" latinLnBrk="0" hangingPunct="1">
      <a:defRPr sz="1800" kern="1200">
        <a:solidFill>
          <a:schemeClr val="tx1"/>
        </a:solidFill>
        <a:latin typeface="+mn-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2C0D1A4-203C-453F-9549-8ABAAAB87923}">
          <p14:sldIdLst>
            <p14:sldId id="274"/>
            <p14:sldId id="277"/>
            <p14:sldId id="278"/>
            <p14:sldId id="280"/>
            <p14:sldId id="275"/>
            <p14:sldId id="287"/>
            <p14:sldId id="286"/>
            <p14:sldId id="288"/>
            <p14:sldId id="293"/>
            <p14:sldId id="294"/>
            <p14:sldId id="281"/>
            <p14:sldId id="291"/>
            <p14:sldId id="276"/>
            <p14:sldId id="290"/>
            <p14:sldId id="283"/>
            <p14:sldId id="292"/>
            <p14:sldId id="284"/>
            <p14:sldId id="282"/>
            <p14:sldId id="285"/>
            <p14:sldId id="289"/>
            <p14:sldId id="279"/>
            <p14:sldId id="26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4065">
          <p15:clr>
            <a:srgbClr val="A4A3A4"/>
          </p15:clr>
        </p15:guide>
        <p15:guide id="4" orient="horz" pos="1389">
          <p15:clr>
            <a:srgbClr val="A4A3A4"/>
          </p15:clr>
        </p15:guide>
        <p15:guide id="5" pos="258">
          <p15:clr>
            <a:srgbClr val="A4A3A4"/>
          </p15:clr>
        </p15:guide>
        <p15:guide id="6" pos="7424">
          <p15:clr>
            <a:srgbClr val="A4A3A4"/>
          </p15:clr>
        </p15:guide>
        <p15:guide id="7" pos="3841">
          <p15:clr>
            <a:srgbClr val="A4A3A4"/>
          </p15:clr>
        </p15:guide>
        <p15:guide id="8" pos="3750">
          <p15:clr>
            <a:srgbClr val="A4A3A4"/>
          </p15:clr>
        </p15:guide>
        <p15:guide id="9" pos="3932">
          <p15:clr>
            <a:srgbClr val="A4A3A4"/>
          </p15:clr>
        </p15:guide>
        <p15:guide id="10" pos="4975">
          <p15:clr>
            <a:srgbClr val="A4A3A4"/>
          </p15:clr>
        </p15:guide>
        <p15:guide id="11" pos="5156">
          <p15:clr>
            <a:srgbClr val="A4A3A4"/>
          </p15:clr>
        </p15:guide>
        <p15:guide id="12" pos="2707">
          <p15:clr>
            <a:srgbClr val="A4A3A4"/>
          </p15:clr>
        </p15:guide>
        <p15:guide id="13" pos="2526">
          <p15:clr>
            <a:srgbClr val="A4A3A4"/>
          </p15:clr>
        </p15:guide>
      </p15:sldGuideLst>
    </p:ext>
    <p:ext uri="{2D200454-40CA-4A62-9FC3-DE9A4176ACB9}">
      <p15:notesGuideLst xmlns:p15="http://schemas.microsoft.com/office/powerpoint/2012/main">
        <p15:guide id="1" orient="horz" pos="5239">
          <p15:clr>
            <a:srgbClr val="A4A3A4"/>
          </p15:clr>
        </p15:guide>
        <p15:guide id="2" orient="horz" pos="340">
          <p15:clr>
            <a:srgbClr val="A4A3A4"/>
          </p15:clr>
        </p15:guide>
        <p15:guide id="3" pos="346">
          <p15:clr>
            <a:srgbClr val="A4A3A4"/>
          </p15:clr>
        </p15:guide>
        <p15:guide id="4" pos="397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88" autoAdjust="0"/>
    <p:restoredTop sz="94221" autoAdjust="0"/>
  </p:normalViewPr>
  <p:slideViewPr>
    <p:cSldViewPr snapToObjects="1" showGuides="1">
      <p:cViewPr>
        <p:scale>
          <a:sx n="148" d="100"/>
          <a:sy n="148" d="100"/>
        </p:scale>
        <p:origin x="-427" y="-749"/>
      </p:cViewPr>
      <p:guideLst>
        <p:guide orient="horz" pos="2160"/>
        <p:guide pos="2880"/>
        <p:guide orient="horz" pos="4065"/>
        <p:guide orient="horz" pos="1389"/>
        <p:guide pos="258"/>
        <p:guide pos="7424"/>
        <p:guide pos="3841"/>
        <p:guide pos="3750"/>
        <p:guide pos="3932"/>
        <p:guide pos="4975"/>
        <p:guide pos="5156"/>
        <p:guide pos="2707"/>
        <p:guide pos="2526"/>
      </p:guideLst>
    </p:cSldViewPr>
  </p:slideViewPr>
  <p:notesTextViewPr>
    <p:cViewPr>
      <p:scale>
        <a:sx n="1" d="1"/>
        <a:sy n="1" d="1"/>
      </p:scale>
      <p:origin x="0" y="0"/>
    </p:cViewPr>
  </p:notesTextViewPr>
  <p:sorterViewPr>
    <p:cViewPr varScale="1">
      <p:scale>
        <a:sx n="1" d="1"/>
        <a:sy n="1" d="1"/>
      </p:scale>
      <p:origin x="0" y="0"/>
    </p:cViewPr>
  </p:sorterViewPr>
  <p:notesViewPr>
    <p:cSldViewPr snapToObjects="1" showGuides="1">
      <p:cViewPr>
        <p:scale>
          <a:sx n="80" d="100"/>
          <a:sy n="80" d="100"/>
        </p:scale>
        <p:origin x="-3894" y="-246"/>
      </p:cViewPr>
      <p:guideLst>
        <p:guide orient="horz" pos="5239"/>
        <p:guide orient="horz" pos="340"/>
        <p:guide pos="346"/>
        <p:guide pos="397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4"/>
          <p:cNvSpPr>
            <a:spLocks noGrp="1"/>
          </p:cNvSpPr>
          <p:nvPr>
            <p:ph type="ftr" sz="quarter" idx="2"/>
          </p:nvPr>
        </p:nvSpPr>
        <p:spPr>
          <a:xfrm>
            <a:off x="548680" y="8604472"/>
            <a:ext cx="5400000" cy="216000"/>
          </a:xfrm>
          <a:prstGeom prst="rect">
            <a:avLst/>
          </a:prstGeom>
        </p:spPr>
        <p:txBody>
          <a:bodyPr vert="horz" lIns="0" tIns="28800" rIns="0" bIns="0" rtlCol="0" anchor="t"/>
          <a:lstStyle>
            <a:lvl1pPr algn="r">
              <a:defRPr sz="1000">
                <a:solidFill>
                  <a:schemeClr val="tx1">
                    <a:tint val="75000"/>
                  </a:schemeClr>
                </a:solidFill>
              </a:defRPr>
            </a:lvl1pPr>
          </a:lstStyle>
          <a:p>
            <a:r>
              <a:rPr lang="de-DE" dirty="0">
                <a:solidFill>
                  <a:schemeClr val="tx1"/>
                </a:solidFill>
              </a:rPr>
              <a:t>Fußzeile (Titel der Präsentation)</a:t>
            </a:r>
          </a:p>
        </p:txBody>
      </p:sp>
      <p:sp>
        <p:nvSpPr>
          <p:cNvPr id="7" name="Slide Number Placeholder 5"/>
          <p:cNvSpPr>
            <a:spLocks noGrp="1"/>
          </p:cNvSpPr>
          <p:nvPr>
            <p:ph type="sldNum" sz="quarter" idx="3"/>
          </p:nvPr>
        </p:nvSpPr>
        <p:spPr>
          <a:xfrm>
            <a:off x="5948824" y="8604472"/>
            <a:ext cx="360000" cy="216000"/>
          </a:xfrm>
          <a:prstGeom prst="rect">
            <a:avLst/>
          </a:prstGeom>
        </p:spPr>
        <p:txBody>
          <a:bodyPr vert="horz" lIns="0" tIns="28800" rIns="0" bIns="0" rtlCol="0" anchor="t"/>
          <a:lstStyle>
            <a:lvl1pPr algn="r">
              <a:defRPr sz="1000">
                <a:solidFill>
                  <a:schemeClr val="tx1">
                    <a:tint val="75000"/>
                  </a:schemeClr>
                </a:solidFill>
              </a:defRPr>
            </a:lvl1pPr>
          </a:lstStyle>
          <a:p>
            <a:fld id="{9B00EF49-7894-4F53-A8DD-F7DB3BFC5032}" type="slidenum">
              <a:rPr lang="de-DE" smtClean="0">
                <a:solidFill>
                  <a:schemeClr val="tx1"/>
                </a:solidFill>
              </a:rPr>
              <a:pPr/>
              <a:t>‹Nr.›</a:t>
            </a:fld>
            <a:endParaRPr lang="de-DE" dirty="0">
              <a:solidFill>
                <a:schemeClr val="tx1"/>
              </a:solidFill>
            </a:endParaRPr>
          </a:p>
        </p:txBody>
      </p:sp>
    </p:spTree>
    <p:extLst>
      <p:ext uri="{BB962C8B-B14F-4D97-AF65-F5344CB8AC3E}">
        <p14:creationId xmlns:p14="http://schemas.microsoft.com/office/powerpoint/2010/main" val="2218688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548680" y="539750"/>
            <a:ext cx="5119688" cy="2879725"/>
          </a:xfrm>
          <a:prstGeom prst="rect">
            <a:avLst/>
          </a:prstGeom>
          <a:noFill/>
          <a:ln w="6350">
            <a:solidFill>
              <a:schemeClr val="tx1">
                <a:lumMod val="40000"/>
                <a:lumOff val="60000"/>
              </a:schemeClr>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548680" y="3635896"/>
            <a:ext cx="5760000" cy="468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8" name="Footer Placeholder 4"/>
          <p:cNvSpPr>
            <a:spLocks noGrp="1"/>
          </p:cNvSpPr>
          <p:nvPr>
            <p:ph type="ftr" sz="quarter" idx="4"/>
          </p:nvPr>
        </p:nvSpPr>
        <p:spPr>
          <a:xfrm>
            <a:off x="548680" y="8604472"/>
            <a:ext cx="5400000" cy="216000"/>
          </a:xfrm>
          <a:prstGeom prst="rect">
            <a:avLst/>
          </a:prstGeom>
        </p:spPr>
        <p:txBody>
          <a:bodyPr vert="horz" lIns="0" tIns="28800" rIns="0" bIns="0" rtlCol="0" anchor="t"/>
          <a:lstStyle>
            <a:lvl1pPr algn="r">
              <a:defRPr sz="1000">
                <a:solidFill>
                  <a:schemeClr val="tx1"/>
                </a:solidFill>
              </a:defRPr>
            </a:lvl1pPr>
          </a:lstStyle>
          <a:p>
            <a:r>
              <a:rPr lang="de-DE"/>
              <a:t>Fußzeile (Titel der Präsentation)</a:t>
            </a:r>
            <a:endParaRPr lang="de-DE" dirty="0"/>
          </a:p>
        </p:txBody>
      </p:sp>
      <p:sp>
        <p:nvSpPr>
          <p:cNvPr id="9" name="Slide Number Placeholder 5"/>
          <p:cNvSpPr>
            <a:spLocks noGrp="1"/>
          </p:cNvSpPr>
          <p:nvPr>
            <p:ph type="sldNum" sz="quarter" idx="5"/>
          </p:nvPr>
        </p:nvSpPr>
        <p:spPr>
          <a:xfrm>
            <a:off x="5948824" y="8604472"/>
            <a:ext cx="360000" cy="216000"/>
          </a:xfrm>
          <a:prstGeom prst="rect">
            <a:avLst/>
          </a:prstGeom>
        </p:spPr>
        <p:txBody>
          <a:bodyPr vert="horz" lIns="0" tIns="28800" rIns="0" bIns="0" rtlCol="0" anchor="t"/>
          <a:lstStyle>
            <a:lvl1pPr algn="r">
              <a:defRPr sz="1000">
                <a:solidFill>
                  <a:schemeClr val="tx1"/>
                </a:solidFill>
              </a:defRPr>
            </a:lvl1pPr>
          </a:lstStyle>
          <a:p>
            <a:fld id="{9B00EF49-7894-4F53-A8DD-F7DB3BFC5032}" type="slidenum">
              <a:rPr lang="de-DE" smtClean="0"/>
              <a:pPr/>
              <a:t>‹Nr.›</a:t>
            </a:fld>
            <a:endParaRPr lang="de-DE" dirty="0"/>
          </a:p>
        </p:txBody>
      </p:sp>
    </p:spTree>
    <p:extLst>
      <p:ext uri="{BB962C8B-B14F-4D97-AF65-F5344CB8AC3E}">
        <p14:creationId xmlns:p14="http://schemas.microsoft.com/office/powerpoint/2010/main" val="3989448469"/>
      </p:ext>
    </p:extLst>
  </p:cSld>
  <p:clrMap bg1="lt1" tx1="dk1" bg2="lt2" tx2="dk2" accent1="accent1" accent2="accent2" accent3="accent3" accent4="accent4" accent5="accent5" accent6="accent6" hlink="hlink" folHlink="folHlink"/>
  <p:notesStyle>
    <a:lvl1pPr marL="0" algn="l" defTabSz="914245" rtl="0" eaLnBrk="1" latinLnBrk="0" hangingPunct="1">
      <a:lnSpc>
        <a:spcPct val="105000"/>
      </a:lnSpc>
      <a:spcBef>
        <a:spcPts val="1799"/>
      </a:spcBef>
      <a:spcAft>
        <a:spcPts val="0"/>
      </a:spcAft>
      <a:defRPr sz="1000" kern="1200">
        <a:solidFill>
          <a:schemeClr val="accent1"/>
        </a:solidFill>
        <a:latin typeface="+mn-lt"/>
        <a:ea typeface="+mn-ea"/>
        <a:cs typeface="+mn-cs"/>
      </a:defRPr>
    </a:lvl1pPr>
    <a:lvl2pPr marL="0" algn="l" defTabSz="914245" rtl="0" eaLnBrk="1" latinLnBrk="0" hangingPunct="1">
      <a:lnSpc>
        <a:spcPct val="105000"/>
      </a:lnSpc>
      <a:spcBef>
        <a:spcPts val="300"/>
      </a:spcBef>
      <a:spcAft>
        <a:spcPts val="300"/>
      </a:spcAft>
      <a:defRPr sz="1000" kern="1200">
        <a:solidFill>
          <a:schemeClr val="tx1"/>
        </a:solidFill>
        <a:latin typeface="+mj-lt"/>
        <a:ea typeface="+mn-ea"/>
        <a:cs typeface="+mn-cs"/>
      </a:defRPr>
    </a:lvl2pPr>
    <a:lvl3pPr marL="143976" indent="-143976" algn="l" defTabSz="914245" rtl="0" eaLnBrk="1" latinLnBrk="0" hangingPunct="1">
      <a:lnSpc>
        <a:spcPct val="105000"/>
      </a:lnSpc>
      <a:spcBef>
        <a:spcPts val="300"/>
      </a:spcBef>
      <a:spcAft>
        <a:spcPts val="300"/>
      </a:spcAft>
      <a:buFont typeface="Arial" panose="020B0604020202020204" pitchFamily="34" charset="0"/>
      <a:buChar char="•"/>
      <a:defRPr sz="1000" kern="1200">
        <a:solidFill>
          <a:schemeClr val="tx1"/>
        </a:solidFill>
        <a:latin typeface="+mj-lt"/>
        <a:ea typeface="+mn-ea"/>
        <a:cs typeface="+mn-cs"/>
      </a:defRPr>
    </a:lvl3pPr>
    <a:lvl4pPr marL="28795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4pPr>
    <a:lvl5pPr marL="431927" indent="-143976" algn="l" defTabSz="914245" rtl="0" eaLnBrk="1" latinLnBrk="0" hangingPunct="1">
      <a:lnSpc>
        <a:spcPct val="105000"/>
      </a:lnSpc>
      <a:spcBef>
        <a:spcPts val="0"/>
      </a:spcBef>
      <a:spcAft>
        <a:spcPts val="0"/>
      </a:spcAft>
      <a:buFont typeface="Arial" panose="020B0604020202020204" pitchFamily="34" charset="0"/>
      <a:buChar char="•"/>
      <a:defRPr sz="1000" kern="1200">
        <a:solidFill>
          <a:schemeClr val="tx1"/>
        </a:solidFill>
        <a:latin typeface="+mj-lt"/>
        <a:ea typeface="+mn-ea"/>
        <a:cs typeface="+mn-cs"/>
      </a:defRPr>
    </a:lvl5pPr>
    <a:lvl6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6pPr>
    <a:lvl7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7pPr>
    <a:lvl8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8pPr>
    <a:lvl9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1</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263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22</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1854167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4" name="Grafik 13"/>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bwMode="gray">
          <a:xfrm>
            <a:off x="-1" y="0"/>
            <a:ext cx="9144000" cy="3357563"/>
          </a:xfrm>
          <a:prstGeom prst="rect">
            <a:avLst/>
          </a:prstGeom>
        </p:spPr>
      </p:pic>
      <p:pic>
        <p:nvPicPr>
          <p:cNvPr id="16" name="Grafik 15"/>
          <p:cNvPicPr>
            <a:picLocks/>
          </p:cNvPicPr>
          <p:nvPr userDrawn="1"/>
        </p:nvPicPr>
        <p:blipFill rotWithShape="1">
          <a:blip r:embed="rId2" cstate="print">
            <a:extLst>
              <a:ext uri="{28A0092B-C50C-407E-A947-70E740481C1C}">
                <a14:useLocalDpi xmlns:a14="http://schemas.microsoft.com/office/drawing/2010/main" val="0"/>
              </a:ext>
            </a:extLst>
          </a:blip>
          <a:srcRect l="46996"/>
          <a:stretch/>
        </p:blipFill>
        <p:spPr bwMode="gray">
          <a:xfrm>
            <a:off x="4297363" y="0"/>
            <a:ext cx="7897814" cy="3357563"/>
          </a:xfrm>
          <a:prstGeom prst="rect">
            <a:avLst/>
          </a:prstGeom>
        </p:spPr>
      </p:pic>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90147" y="404665"/>
            <a:ext cx="6407666"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1" name="Rechteck 10"/>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descr="A picture containing drawing&#10;&#10;Description automatically generated">
            <a:extLst>
              <a:ext uri="{FF2B5EF4-FFF2-40B4-BE49-F238E27FC236}">
                <a16:creationId xmlns:a16="http://schemas.microsoft.com/office/drawing/2014/main" id="{2FF0B447-7612-E148-BEC2-6C555899D4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62295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Date Placeholder 2"/>
          <p:cNvSpPr>
            <a:spLocks noGrp="1"/>
          </p:cNvSpPr>
          <p:nvPr>
            <p:ph type="dt" sz="half" idx="10"/>
          </p:nvPr>
        </p:nvSpPr>
        <p:spPr bwMode="gray"/>
        <p:txBody>
          <a:bodyPr/>
          <a:lstStyle/>
          <a:p>
            <a:r>
              <a:rPr lang="de-DE" dirty="0"/>
              <a:t>Autor (Vorname Nachname)</a:t>
            </a:r>
          </a:p>
        </p:txBody>
      </p:sp>
      <p:sp>
        <p:nvSpPr>
          <p:cNvPr id="4" name="Footer Placeholder 3"/>
          <p:cNvSpPr>
            <a:spLocks noGrp="1"/>
          </p:cNvSpPr>
          <p:nvPr>
            <p:ph type="ftr" sz="quarter" idx="11"/>
          </p:nvPr>
        </p:nvSpPr>
        <p:spPr bwMode="gray"/>
        <p:txBody>
          <a:bodyPr/>
          <a:lstStyle/>
          <a:p>
            <a:r>
              <a:rPr lang="de-DE" dirty="0"/>
              <a:t>Fußzeile (Titel der Präsentation)</a:t>
            </a:r>
          </a:p>
        </p:txBody>
      </p:sp>
      <p:sp>
        <p:nvSpPr>
          <p:cNvPr id="5" name="Slide Number Placeholder 4"/>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375864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2110523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folie">
    <p:spTree>
      <p:nvGrpSpPr>
        <p:cNvPr id="1" name=""/>
        <p:cNvGrpSpPr/>
        <p:nvPr/>
      </p:nvGrpSpPr>
      <p:grpSpPr>
        <a:xfrm>
          <a:off x="0" y="0"/>
          <a:ext cx="0" cy="0"/>
          <a:chOff x="0" y="0"/>
          <a:chExt cx="0" cy="0"/>
        </a:xfrm>
      </p:grpSpPr>
      <p:sp>
        <p:nvSpPr>
          <p:cNvPr id="15" name="Rechteck 14"/>
          <p:cNvSpPr/>
          <p:nvPr userDrawn="1"/>
        </p:nvSpPr>
        <p:spPr bwMode="gray">
          <a:xfrm>
            <a:off x="-2" y="3573016"/>
            <a:ext cx="12195176" cy="3284984"/>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10" name="Rechteck 9"/>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6"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9" name="Textplatzhalter 8"/>
          <p:cNvSpPr>
            <a:spLocks noGrp="1"/>
          </p:cNvSpPr>
          <p:nvPr>
            <p:ph type="body" sz="quarter" idx="12"/>
          </p:nvPr>
        </p:nvSpPr>
        <p:spPr bwMode="gray">
          <a:xfrm>
            <a:off x="408955"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8"/>
          <p:cNvSpPr>
            <a:spLocks noGrp="1"/>
          </p:cNvSpPr>
          <p:nvPr>
            <p:ph type="body" sz="quarter" idx="13"/>
          </p:nvPr>
        </p:nvSpPr>
        <p:spPr bwMode="gray">
          <a:xfrm>
            <a:off x="6241603"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A picture containing drawing&#10;&#10;Description automatically generated">
            <a:extLst>
              <a:ext uri="{FF2B5EF4-FFF2-40B4-BE49-F238E27FC236}">
                <a16:creationId xmlns:a16="http://schemas.microsoft.com/office/drawing/2014/main" id="{75FB04E0-7A90-2447-860D-3FDA984A4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4065" y="404665"/>
            <a:ext cx="1421538" cy="720000"/>
          </a:xfrm>
          <a:prstGeom prst="rect">
            <a:avLst/>
          </a:prstGeom>
        </p:spPr>
      </p:pic>
    </p:spTree>
    <p:extLst>
      <p:ext uri="{BB962C8B-B14F-4D97-AF65-F5344CB8AC3E}">
        <p14:creationId xmlns:p14="http://schemas.microsoft.com/office/powerpoint/2010/main" val="106789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1)">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3357563"/>
          </a:xfrm>
          <a:noFill/>
        </p:spPr>
        <p:txBody>
          <a:bodyPr lIns="6372000" t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3" name="Rechteck 12"/>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64C4B904-9EE8-0144-A987-DD1582BBB4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341127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2)">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5229225"/>
          </a:xfrm>
          <a:solidFill>
            <a:srgbClr val="E6E7E8"/>
          </a:solidFill>
        </p:spPr>
        <p:txBody>
          <a:bodyPr lIns="6372000" tIns="0" rIns="0" bIns="0" anchor="ctr"/>
          <a:lstStyle>
            <a:lvl1pPr algn="l">
              <a:spcBef>
                <a:spcPts val="0"/>
              </a:spcBef>
              <a:defRPr sz="1000" b="0" i="0" baseline="0">
                <a:solidFill>
                  <a:schemeClr val="tx1"/>
                </a:solidFill>
              </a:defRPr>
            </a:lvl1pPr>
          </a:lstStyle>
          <a:p>
            <a:r>
              <a:rPr lang="de-DE" dirty="0"/>
              <a:t>Fügen Sie über Klick auf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2" name="Title 1"/>
          <p:cNvSpPr>
            <a:spLocks noGrp="1"/>
          </p:cNvSpPr>
          <p:nvPr>
            <p:ph type="ctrTitle" hasCustomPrompt="1"/>
          </p:nvPr>
        </p:nvSpPr>
        <p:spPr bwMode="gray">
          <a:xfrm>
            <a:off x="0" y="3573016"/>
            <a:ext cx="12195181" cy="1728000"/>
          </a:xfrm>
          <a:solidFill>
            <a:srgbClr val="FFFFFF">
              <a:alpha val="69804"/>
            </a:srgbClr>
          </a:solidFill>
        </p:spPr>
        <p:txBody>
          <a:bodyPr lIns="410400" tIns="503915" rIns="410400"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2" name="Textplatzhalter 9"/>
          <p:cNvSpPr>
            <a:spLocks noGrp="1"/>
          </p:cNvSpPr>
          <p:nvPr>
            <p:ph type="body" sz="quarter" idx="14" hasCustomPrompt="1"/>
          </p:nvPr>
        </p:nvSpPr>
        <p:spPr bwMode="gray">
          <a:xfrm>
            <a:off x="0" y="3429001"/>
            <a:ext cx="12195175" cy="72000"/>
          </a:xfrm>
          <a:solidFill>
            <a:schemeClr val="accent1"/>
          </a:solid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7A6727A3-AD4C-6D42-9F3C-D224009A7F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190117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5" name="Titel 4"/>
          <p:cNvSpPr>
            <a:spLocks noGrp="1"/>
          </p:cNvSpPr>
          <p:nvPr>
            <p:ph type="title"/>
          </p:nvPr>
        </p:nvSpPr>
        <p:spPr bwMode="gray"/>
        <p:txBody>
          <a:bodyPr/>
          <a:lstStyle/>
          <a:p>
            <a:r>
              <a:rPr lang="en-GB"/>
              <a:t>Click to edit Master title style</a:t>
            </a:r>
            <a:endParaRPr lang="de-DE" dirty="0"/>
          </a:p>
        </p:txBody>
      </p:sp>
      <p:sp>
        <p:nvSpPr>
          <p:cNvPr id="7" name="Textplatzhalter 6"/>
          <p:cNvSpPr>
            <a:spLocks noGrp="1"/>
          </p:cNvSpPr>
          <p:nvPr>
            <p:ph type="body" sz="quarter" idx="13"/>
          </p:nvPr>
        </p:nvSpPr>
        <p:spPr bwMode="gray">
          <a:xfrm>
            <a:off x="408955" y="2204864"/>
            <a:ext cx="11376000" cy="4248000"/>
          </a:xfrm>
        </p:spPr>
        <p:txBody>
          <a:bodyPr/>
          <a:lstStyle>
            <a:lvl1pPr marL="215963" indent="-359939">
              <a:buFont typeface="+mj-lt"/>
              <a:buAutoNum type="arabicPeriod"/>
              <a:defRPr>
                <a:solidFill>
                  <a:schemeClr val="tx1"/>
                </a:solidFill>
              </a:defRPr>
            </a:lvl1pPr>
            <a:lvl2pPr marL="575902" indent="-215963">
              <a:spcBef>
                <a:spcPts val="0"/>
              </a:spcBef>
              <a:spcAft>
                <a:spcPts val="0"/>
              </a:spcAft>
              <a:buFont typeface="Arial" panose="020B0604020202020204" pitchFamily="34" charset="0"/>
              <a:buChar char="•"/>
              <a:defRPr/>
            </a:lvl2pPr>
            <a:lvl3pPr marL="791866" indent="-215963">
              <a:spcBef>
                <a:spcPts val="0"/>
              </a:spcBef>
              <a:spcAft>
                <a:spcPts val="0"/>
              </a:spcAft>
              <a:buFont typeface="Symbol" panose="05050102010706020507" pitchFamily="18" charset="2"/>
              <a:buChar char="-"/>
              <a:defRPr/>
            </a:lvl3pPr>
            <a:lvl4pPr marL="791866" indent="-215963">
              <a:spcBef>
                <a:spcPts val="0"/>
              </a:spcBef>
              <a:spcAft>
                <a:spcPts val="0"/>
              </a:spcAft>
              <a:buFont typeface="Symbol" panose="05050102010706020507" pitchFamily="18" charset="2"/>
              <a:buChar char="-"/>
              <a:defRPr/>
            </a:lvl4pPr>
            <a:lvl5pPr marL="791866" indent="-215963">
              <a:spcBef>
                <a:spcPts val="0"/>
              </a:spcBef>
              <a:spcAft>
                <a:spcPts val="0"/>
              </a:spcAft>
              <a:buFont typeface="Symbol" panose="05050102010706020507" pitchFamily="18" charset="2"/>
              <a:buChar char="-"/>
              <a:defRPr/>
            </a:lvl5pPr>
            <a:lvl6pPr marL="791866" indent="-215963">
              <a:spcBef>
                <a:spcPts val="0"/>
              </a:spcBef>
              <a:spcAft>
                <a:spcPts val="0"/>
              </a:spcAft>
              <a:buFont typeface="Symbol" panose="05050102010706020507" pitchFamily="18" charset="2"/>
              <a:buChar char="-"/>
              <a:defRPr/>
            </a:lvl6pPr>
            <a:lvl7pPr marL="791866" indent="-215963">
              <a:spcBef>
                <a:spcPts val="0"/>
              </a:spcBef>
              <a:spcAft>
                <a:spcPts val="0"/>
              </a:spcAft>
              <a:buFont typeface="Symbol" panose="05050102010706020507" pitchFamily="18" charset="2"/>
              <a:buChar char="-"/>
              <a:defRPr/>
            </a:lvl7pPr>
            <a:lvl8pPr marL="791866" indent="-215963">
              <a:spcBef>
                <a:spcPts val="0"/>
              </a:spcBef>
              <a:spcAft>
                <a:spcPts val="0"/>
              </a:spcAft>
              <a:buFont typeface="Symbol" panose="05050102010706020507" pitchFamily="18" charset="2"/>
              <a:buChar char="-"/>
              <a:defRPr/>
            </a:lvl8pPr>
            <a:lvl9pPr marL="791866" indent="-215963">
              <a:spcBef>
                <a:spcPts val="0"/>
              </a:spcBef>
              <a:spcAft>
                <a:spcPts val="0"/>
              </a:spcAft>
              <a:buFont typeface="Symbol" panose="05050102010706020507" pitchFamily="18" charset="2"/>
              <a:buChar cha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523411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Autofit/>
          </a:bodyPr>
          <a:lstStyle/>
          <a:p>
            <a:r>
              <a:rPr lang="en-GB"/>
              <a:t>Click to edit Master title style</a:t>
            </a:r>
            <a:endParaRPr lang="de-DE" dirty="0"/>
          </a:p>
        </p:txBody>
      </p:sp>
      <p:sp>
        <p:nvSpPr>
          <p:cNvPr id="3" name="Content Placeholder 2"/>
          <p:cNvSpPr>
            <a:spLocks noGrp="1"/>
          </p:cNvSpPr>
          <p:nvPr>
            <p:ph idx="1"/>
          </p:nvPr>
        </p:nvSpPr>
        <p:spPr bwMode="gray"/>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Date Placeholder 3"/>
          <p:cNvSpPr>
            <a:spLocks noGrp="1"/>
          </p:cNvSpPr>
          <p:nvPr>
            <p:ph type="dt" sz="half" idx="10"/>
          </p:nvPr>
        </p:nvSpPr>
        <p:spPr bwMode="gray"/>
        <p:txBody>
          <a:bodyPr>
            <a:noAutofit/>
          </a:bodyPr>
          <a:lstStyle/>
          <a:p>
            <a:r>
              <a:rPr lang="de-DE" dirty="0"/>
              <a:t>Autor (Vorname Nachname)</a:t>
            </a:r>
          </a:p>
        </p:txBody>
      </p:sp>
      <p:sp>
        <p:nvSpPr>
          <p:cNvPr id="5" name="Footer Placeholder 4"/>
          <p:cNvSpPr>
            <a:spLocks noGrp="1"/>
          </p:cNvSpPr>
          <p:nvPr>
            <p:ph type="ftr" sz="quarter" idx="11"/>
          </p:nvPr>
        </p:nvSpPr>
        <p:spPr bwMode="gray"/>
        <p:txBody>
          <a:bodyPr>
            <a:noAutofit/>
          </a:bodyPr>
          <a:lstStyle/>
          <a:p>
            <a:r>
              <a:rPr lang="de-DE" dirty="0"/>
              <a:t>Fußzeile (Titel der Präsentation)</a:t>
            </a:r>
          </a:p>
        </p:txBody>
      </p:sp>
      <p:sp>
        <p:nvSpPr>
          <p:cNvPr id="6" name="Slide Number Placeholder 5"/>
          <p:cNvSpPr>
            <a:spLocks noGrp="1"/>
          </p:cNvSpPr>
          <p:nvPr>
            <p:ph type="sldNum" sz="quarter" idx="12"/>
          </p:nvPr>
        </p:nvSpPr>
        <p:spPr bwMode="gray"/>
        <p:txBody>
          <a:bodyPr>
            <a:noAutofit/>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1756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1" name="Rechteck 20"/>
          <p:cNvSpPr/>
          <p:nvPr userDrawn="1"/>
        </p:nvSpPr>
        <p:spPr bwMode="gray">
          <a:xfrm>
            <a:off x="-1" y="0"/>
            <a:ext cx="1219518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19" name="Bildplatzhalter 4"/>
          <p:cNvSpPr>
            <a:spLocks noGrp="1"/>
          </p:cNvSpPr>
          <p:nvPr>
            <p:ph type="pic" sz="quarter" idx="13" hasCustomPrompt="1"/>
          </p:nvPr>
        </p:nvSpPr>
        <p:spPr bwMode="gray">
          <a:xfrm>
            <a:off x="2" y="1"/>
            <a:ext cx="12195179" cy="3357563"/>
          </a:xfrm>
          <a:noFill/>
        </p:spPr>
        <p:txBody>
          <a:bodyPr lIns="6372000" tIns="0" r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12" name="Rechteck 11"/>
          <p:cNvSpPr/>
          <p:nvPr userDrawn="1"/>
        </p:nvSpPr>
        <p:spPr bwMode="gray">
          <a:xfrm>
            <a:off x="-2" y="3573016"/>
            <a:ext cx="12195176" cy="32849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title" hasCustomPrompt="1"/>
          </p:nvPr>
        </p:nvSpPr>
        <p:spPr bwMode="gray">
          <a:xfrm>
            <a:off x="408955" y="4077072"/>
            <a:ext cx="11376000" cy="1008000"/>
          </a:xfrm>
        </p:spPr>
        <p:txBody>
          <a:bodyPr bIns="35994" anchor="b"/>
          <a:lstStyle>
            <a:lvl1pPr>
              <a:defRPr sz="3600" baseline="0">
                <a:solidFill>
                  <a:schemeClr val="tx2"/>
                </a:solidFill>
                <a:latin typeface="+mj-lt"/>
              </a:defRPr>
            </a:lvl1pPr>
          </a:lstStyle>
          <a:p>
            <a:r>
              <a:rPr lang="de-DE" dirty="0"/>
              <a:t>Kapitelname </a:t>
            </a:r>
            <a:br>
              <a:rPr lang="de-DE" dirty="0"/>
            </a:br>
            <a:r>
              <a:rPr lang="de-DE" dirty="0"/>
              <a:t>(max. 2 Zeilen)</a:t>
            </a:r>
          </a:p>
        </p:txBody>
      </p:sp>
      <p:sp>
        <p:nvSpPr>
          <p:cNvPr id="3" name="Text Placeholder 2"/>
          <p:cNvSpPr>
            <a:spLocks noGrp="1"/>
          </p:cNvSpPr>
          <p:nvPr>
            <p:ph type="body" idx="1" hasCustomPrompt="1"/>
          </p:nvPr>
        </p:nvSpPr>
        <p:spPr bwMode="gray">
          <a:xfrm>
            <a:off x="408955" y="5157320"/>
            <a:ext cx="11376000" cy="1152000"/>
          </a:xfrm>
        </p:spPr>
        <p:txBody>
          <a:bodyPr/>
          <a:lstStyle>
            <a:lvl1pPr marL="0" indent="0">
              <a:spcBef>
                <a:spcPts val="0"/>
              </a:spcBef>
              <a:spcAft>
                <a:spcPts val="0"/>
              </a:spcAft>
              <a:buFont typeface="Arial" panose="020B0604020202020204" pitchFamily="34" charset="0"/>
              <a:buNone/>
              <a:defRPr sz="1800">
                <a:solidFill>
                  <a:schemeClr val="tx1"/>
                </a:solidFill>
                <a:latin typeface="+mj-lt"/>
              </a:defRPr>
            </a:lvl1pPr>
            <a:lvl2pPr marL="0" indent="0">
              <a:spcBef>
                <a:spcPts val="0"/>
              </a:spcBef>
              <a:spcAft>
                <a:spcPts val="0"/>
              </a:spcAft>
              <a:buFont typeface="Arial" panose="020B0604020202020204" pitchFamily="34" charset="0"/>
              <a:buNone/>
              <a:defRPr sz="1400">
                <a:solidFill>
                  <a:schemeClr val="tx1"/>
                </a:solidFill>
                <a:latin typeface="+mn-lt"/>
              </a:defRPr>
            </a:lvl2pPr>
            <a:lvl3pPr marL="0" indent="0">
              <a:spcBef>
                <a:spcPts val="0"/>
              </a:spcBef>
              <a:spcAft>
                <a:spcPts val="0"/>
              </a:spcAft>
              <a:buFont typeface="Arial" panose="020B0604020202020204" pitchFamily="34" charset="0"/>
              <a:buNone/>
              <a:defRPr sz="1400">
                <a:solidFill>
                  <a:schemeClr val="tx1"/>
                </a:solidFill>
                <a:latin typeface="+mn-lt"/>
              </a:defRPr>
            </a:lvl3pPr>
            <a:lvl4pPr marL="0" indent="0">
              <a:spcBef>
                <a:spcPts val="0"/>
              </a:spcBef>
              <a:spcAft>
                <a:spcPts val="0"/>
              </a:spcAft>
              <a:buFont typeface="Arial" panose="020B0604020202020204" pitchFamily="34" charset="0"/>
              <a:buNone/>
              <a:defRPr sz="1400">
                <a:solidFill>
                  <a:schemeClr val="tx1"/>
                </a:solidFill>
                <a:latin typeface="+mn-lt"/>
              </a:defRPr>
            </a:lvl4pPr>
            <a:lvl5pPr marL="0" indent="0">
              <a:spcBef>
                <a:spcPts val="0"/>
              </a:spcBef>
              <a:spcAft>
                <a:spcPts val="0"/>
              </a:spcAft>
              <a:buFont typeface="Arial" panose="020B0604020202020204" pitchFamily="34" charset="0"/>
              <a:buNone/>
              <a:defRPr sz="1400">
                <a:solidFill>
                  <a:schemeClr val="tx1"/>
                </a:solidFill>
                <a:latin typeface="+mn-lt"/>
              </a:defRPr>
            </a:lvl5pPr>
            <a:lvl6pPr marL="0" indent="0">
              <a:spcBef>
                <a:spcPts val="0"/>
              </a:spcBef>
              <a:spcAft>
                <a:spcPts val="0"/>
              </a:spcAft>
              <a:buFont typeface="Arial" panose="020B0604020202020204" pitchFamily="34" charset="0"/>
              <a:buNone/>
              <a:defRPr sz="1400">
                <a:solidFill>
                  <a:schemeClr val="tx1"/>
                </a:solidFill>
                <a:latin typeface="+mn-lt"/>
              </a:defRPr>
            </a:lvl6pPr>
            <a:lvl7pPr marL="0" indent="0">
              <a:spcBef>
                <a:spcPts val="0"/>
              </a:spcBef>
              <a:spcAft>
                <a:spcPts val="0"/>
              </a:spcAft>
              <a:buFont typeface="Arial" panose="020B0604020202020204" pitchFamily="34" charset="0"/>
              <a:buNone/>
              <a:defRPr sz="1400">
                <a:solidFill>
                  <a:schemeClr val="tx1"/>
                </a:solidFill>
                <a:latin typeface="+mn-lt"/>
              </a:defRPr>
            </a:lvl7pPr>
            <a:lvl8pPr marL="0" indent="0">
              <a:spcBef>
                <a:spcPts val="0"/>
              </a:spcBef>
              <a:spcAft>
                <a:spcPts val="0"/>
              </a:spcAft>
              <a:buFont typeface="Arial" panose="020B0604020202020204" pitchFamily="34" charset="0"/>
              <a:buNone/>
              <a:defRPr sz="1400">
                <a:solidFill>
                  <a:schemeClr val="tx1"/>
                </a:solidFill>
                <a:latin typeface="+mn-lt"/>
              </a:defRPr>
            </a:lvl8pPr>
            <a:lvl9pPr marL="0" indent="0">
              <a:spcBef>
                <a:spcPts val="0"/>
              </a:spcBef>
              <a:spcAft>
                <a:spcPts val="0"/>
              </a:spcAft>
              <a:buFont typeface="Arial" panose="020B0604020202020204" pitchFamily="34" charset="0"/>
              <a:buNone/>
              <a:defRPr sz="1400">
                <a:solidFill>
                  <a:schemeClr val="tx1"/>
                </a:solidFill>
                <a:latin typeface="+mn-lt"/>
              </a:defRPr>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a:p>
            <a:pPr lvl="0"/>
            <a:endParaRPr lang="de-DE" dirty="0"/>
          </a:p>
        </p:txBody>
      </p:sp>
      <p:sp>
        <p:nvSpPr>
          <p:cNvPr id="20" name="Textplatzhalter 9"/>
          <p:cNvSpPr>
            <a:spLocks noGrp="1"/>
          </p:cNvSpPr>
          <p:nvPr>
            <p:ph type="body" sz="quarter" idx="14" hasCustomPrompt="1"/>
          </p:nvPr>
        </p:nvSpPr>
        <p:spPr bwMode="gray">
          <a:xfrm>
            <a:off x="408955" y="161655"/>
            <a:ext cx="432000" cy="4608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9" name="Rechteck 8"/>
          <p:cNvSpPr/>
          <p:nvPr userDrawn="1"/>
        </p:nvSpPr>
        <p:spPr bwMode="gray">
          <a:xfrm>
            <a:off x="3" y="3429001"/>
            <a:ext cx="12195174"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Tree>
    <p:extLst>
      <p:ext uri="{BB962C8B-B14F-4D97-AF65-F5344CB8AC3E}">
        <p14:creationId xmlns:p14="http://schemas.microsoft.com/office/powerpoint/2010/main" val="1360126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Content Placeholder 3"/>
          <p:cNvSpPr>
            <a:spLocks noGrp="1"/>
          </p:cNvSpPr>
          <p:nvPr>
            <p:ph sz="half" idx="2"/>
          </p:nvPr>
        </p:nvSpPr>
        <p:spPr bwMode="gray">
          <a:xfrm>
            <a:off x="6241603"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70696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08955" y="1124744"/>
            <a:ext cx="5544000" cy="720000"/>
          </a:xfrm>
        </p:spPr>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6241603" y="836712"/>
            <a:ext cx="5953572"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a:t>
            </a:r>
          </a:p>
        </p:txBody>
      </p:sp>
    </p:spTree>
    <p:extLst>
      <p:ext uri="{BB962C8B-B14F-4D97-AF65-F5344CB8AC3E}">
        <p14:creationId xmlns:p14="http://schemas.microsoft.com/office/powerpoint/2010/main" val="59797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0" y="836712"/>
            <a:ext cx="12195175"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 </a:t>
            </a:r>
          </a:p>
        </p:txBody>
      </p:sp>
      <p:sp>
        <p:nvSpPr>
          <p:cNvPr id="2" name="Titel 1"/>
          <p:cNvSpPr>
            <a:spLocks noGrp="1"/>
          </p:cNvSpPr>
          <p:nvPr>
            <p:ph type="title" hasCustomPrompt="1"/>
          </p:nvPr>
        </p:nvSpPr>
        <p:spPr bwMode="gray">
          <a:xfrm>
            <a:off x="7341466" y="5157220"/>
            <a:ext cx="4853710" cy="533178"/>
          </a:xfrm>
          <a:solidFill>
            <a:srgbClr val="FFFFFF">
              <a:alpha val="69804"/>
            </a:srgbClr>
          </a:solidFill>
        </p:spPr>
        <p:txBody>
          <a:bodyPr wrap="none" lIns="215963" tIns="71987" rIns="410400" bIns="71987" anchor="b">
            <a:spAutoFit/>
          </a:bodyPr>
          <a:lstStyle>
            <a:lvl1pPr algn="r">
              <a:defRPr/>
            </a:lvl1pPr>
          </a:lstStyle>
          <a:p>
            <a:r>
              <a:rPr lang="de-DE" dirty="0"/>
              <a:t>Text durch Klicken bearbeiten</a:t>
            </a:r>
          </a:p>
        </p:txBody>
      </p:sp>
    </p:spTree>
    <p:extLst>
      <p:ext uri="{BB962C8B-B14F-4D97-AF65-F5344CB8AC3E}">
        <p14:creationId xmlns:p14="http://schemas.microsoft.com/office/powerpoint/2010/main" val="399977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08955" y="1124744"/>
            <a:ext cx="11376000" cy="720000"/>
          </a:xfrm>
          <a:prstGeom prst="rect">
            <a:avLst/>
          </a:prstGeom>
        </p:spPr>
        <p:txBody>
          <a:bodyPr vert="horz" lIns="0" tIns="0" rIns="0" bIns="0" rtlCol="0" anchor="t">
            <a:noAutofit/>
          </a:bodyPr>
          <a:lstStyle/>
          <a:p>
            <a:r>
              <a:rPr lang="de-DE" dirty="0"/>
              <a:t>Titelmasterformat durch Klicken bearbeiten</a:t>
            </a:r>
          </a:p>
        </p:txBody>
      </p:sp>
      <p:sp>
        <p:nvSpPr>
          <p:cNvPr id="3" name="Text Placeholder 2"/>
          <p:cNvSpPr>
            <a:spLocks noGrp="1"/>
          </p:cNvSpPr>
          <p:nvPr>
            <p:ph type="body" idx="1"/>
          </p:nvPr>
        </p:nvSpPr>
        <p:spPr bwMode="gray">
          <a:xfrm>
            <a:off x="408955" y="2204864"/>
            <a:ext cx="11340000" cy="4248000"/>
          </a:xfrm>
          <a:prstGeom prst="rect">
            <a:avLst/>
          </a:prstGeom>
        </p:spPr>
        <p:txBody>
          <a:bodyPr vert="horz" lIns="0" tIns="0" rIns="0" bIns="0" rtlCol="0">
            <a:no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4" name="Date Placeholder 3"/>
          <p:cNvSpPr>
            <a:spLocks noGrp="1"/>
          </p:cNvSpPr>
          <p:nvPr>
            <p:ph type="dt" sz="half" idx="2"/>
          </p:nvPr>
        </p:nvSpPr>
        <p:spPr bwMode="gray">
          <a:xfrm>
            <a:off x="984460" y="332680"/>
            <a:ext cx="3024000" cy="216000"/>
          </a:xfrm>
          <a:prstGeom prst="rect">
            <a:avLst/>
          </a:prstGeom>
        </p:spPr>
        <p:txBody>
          <a:bodyPr vert="horz" lIns="0" tIns="28795" rIns="0" bIns="0" rtlCol="0" anchor="t"/>
          <a:lstStyle>
            <a:lvl1pPr algn="l">
              <a:defRPr sz="1000">
                <a:solidFill>
                  <a:schemeClr val="accent1"/>
                </a:solidFill>
                <a:latin typeface="+mn-lt"/>
              </a:defRPr>
            </a:lvl1pPr>
          </a:lstStyle>
          <a:p>
            <a:r>
              <a:rPr lang="de-DE" dirty="0"/>
              <a:t>Autor (Vorname Nachname)</a:t>
            </a:r>
          </a:p>
        </p:txBody>
      </p:sp>
      <p:sp>
        <p:nvSpPr>
          <p:cNvPr id="5" name="Footer Placeholder 4"/>
          <p:cNvSpPr>
            <a:spLocks noGrp="1"/>
          </p:cNvSpPr>
          <p:nvPr>
            <p:ph type="ftr" sz="quarter" idx="3"/>
          </p:nvPr>
        </p:nvSpPr>
        <p:spPr bwMode="gray">
          <a:xfrm>
            <a:off x="6241603" y="332656"/>
            <a:ext cx="5184000" cy="216000"/>
          </a:xfrm>
          <a:prstGeom prst="rect">
            <a:avLst/>
          </a:prstGeom>
        </p:spPr>
        <p:txBody>
          <a:bodyPr vert="horz" lIns="0" tIns="28795" rIns="0" bIns="0" rtlCol="0" anchor="t"/>
          <a:lstStyle>
            <a:lvl1pPr algn="r">
              <a:defRPr sz="1000">
                <a:solidFill>
                  <a:schemeClr val="tx1"/>
                </a:solidFill>
                <a:latin typeface="+mj-lt"/>
              </a:defRPr>
            </a:lvl1pPr>
          </a:lstStyle>
          <a:p>
            <a:r>
              <a:rPr lang="de-DE" dirty="0"/>
              <a:t>Fußzeile (Titel der Präsentation)</a:t>
            </a:r>
          </a:p>
        </p:txBody>
      </p:sp>
      <p:sp>
        <p:nvSpPr>
          <p:cNvPr id="6" name="Slide Number Placeholder 5"/>
          <p:cNvSpPr>
            <a:spLocks noGrp="1"/>
          </p:cNvSpPr>
          <p:nvPr>
            <p:ph type="sldNum" sz="quarter" idx="4"/>
          </p:nvPr>
        </p:nvSpPr>
        <p:spPr bwMode="gray">
          <a:xfrm>
            <a:off x="11426219" y="332656"/>
            <a:ext cx="360000" cy="216000"/>
          </a:xfrm>
          <a:prstGeom prst="rect">
            <a:avLst/>
          </a:prstGeom>
        </p:spPr>
        <p:txBody>
          <a:bodyPr vert="horz" lIns="0" tIns="28795" rIns="0" bIns="0" rtlCol="0" anchor="t"/>
          <a:lstStyle>
            <a:lvl1pPr algn="r">
              <a:defRPr sz="1000">
                <a:solidFill>
                  <a:schemeClr val="tx1"/>
                </a:solidFill>
                <a:latin typeface="+mj-lt"/>
              </a:defRPr>
            </a:lvl1pPr>
          </a:lstStyle>
          <a:p>
            <a:fld id="{9B00EF49-7894-4F53-A8DD-F7DB3BFC5032}" type="slidenum">
              <a:rPr lang="de-DE" smtClean="0"/>
              <a:pPr/>
              <a:t>‹Nr.›</a:t>
            </a:fld>
            <a:endParaRPr lang="de-DE" dirty="0"/>
          </a:p>
        </p:txBody>
      </p:sp>
      <p:grpSp>
        <p:nvGrpSpPr>
          <p:cNvPr id="24" name="Gruppieren 23"/>
          <p:cNvGrpSpPr/>
          <p:nvPr userDrawn="1"/>
        </p:nvGrpSpPr>
        <p:grpSpPr bwMode="gray">
          <a:xfrm>
            <a:off x="408955" y="-171392"/>
            <a:ext cx="11377264" cy="72000"/>
            <a:chOff x="306636" y="-675416"/>
            <a:chExt cx="8530727" cy="360000"/>
          </a:xfrm>
        </p:grpSpPr>
        <p:cxnSp>
          <p:nvCxnSpPr>
            <p:cNvPr id="13" name="Gerade Verbindung 12"/>
            <p:cNvCxnSpPr/>
            <p:nvPr userDrawn="1"/>
          </p:nvCxnSpPr>
          <p:spPr bwMode="gray">
            <a:xfrm>
              <a:off x="30663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a:off x="3006233"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a:off x="3222201"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a:off x="446401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a:off x="467998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a:off x="5921798"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a:off x="6137766"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a:off x="883736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uppieren 22"/>
          <p:cNvGrpSpPr/>
          <p:nvPr userDrawn="1"/>
        </p:nvGrpSpPr>
        <p:grpSpPr bwMode="gray">
          <a:xfrm>
            <a:off x="-240756" y="2204864"/>
            <a:ext cx="96025" cy="4248000"/>
            <a:chOff x="-756592" y="2204864"/>
            <a:chExt cx="360000" cy="4248472"/>
          </a:xfrm>
        </p:grpSpPr>
        <p:cxnSp>
          <p:nvCxnSpPr>
            <p:cNvPr id="21" name="Gerade Verbindung 20"/>
            <p:cNvCxnSpPr/>
            <p:nvPr userDrawn="1"/>
          </p:nvCxnSpPr>
          <p:spPr bwMode="gray">
            <a:xfrm rot="16200000">
              <a:off x="-576592" y="2024864"/>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16200000">
              <a:off x="-576592" y="627333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hteck 24"/>
          <p:cNvSpPr/>
          <p:nvPr userDrawn="1"/>
        </p:nvSpPr>
        <p:spPr bwMode="gray">
          <a:xfrm>
            <a:off x="2" y="764704"/>
            <a:ext cx="1219517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32"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gray">
          <a:xfrm>
            <a:off x="408955" y="161655"/>
            <a:ext cx="432000" cy="459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98485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4" r:id="rId3"/>
    <p:sldLayoutId id="2147483673" r:id="rId4"/>
    <p:sldLayoutId id="2147483662" r:id="rId5"/>
    <p:sldLayoutId id="2147483663" r:id="rId6"/>
    <p:sldLayoutId id="2147483664" r:id="rId7"/>
    <p:sldLayoutId id="2147483668" r:id="rId8"/>
    <p:sldLayoutId id="2147483669" r:id="rId9"/>
    <p:sldLayoutId id="2147483666" r:id="rId10"/>
    <p:sldLayoutId id="2147483667" r:id="rId11"/>
    <p:sldLayoutId id="2147483672" r:id="rId12"/>
  </p:sldLayoutIdLst>
  <p:hf hdr="0"/>
  <p:txStyles>
    <p:titleStyle>
      <a:lvl1pPr algn="l" defTabSz="914245" rtl="0" eaLnBrk="1" latinLnBrk="0" hangingPunct="1">
        <a:lnSpc>
          <a:spcPct val="90000"/>
        </a:lnSpc>
        <a:spcBef>
          <a:spcPct val="0"/>
        </a:spcBef>
        <a:buNone/>
        <a:defRPr sz="2800" kern="1200">
          <a:solidFill>
            <a:schemeClr val="accent1"/>
          </a:solidFill>
          <a:latin typeface="+mj-lt"/>
          <a:ea typeface="+mj-ea"/>
          <a:cs typeface="+mj-cs"/>
        </a:defRPr>
      </a:lvl1pPr>
    </p:titleStyle>
    <p:body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p:bodyStyle>
    <p:otherStyle>
      <a:defPPr>
        <a:defRPr lang="en-US"/>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32.jpeg"/><Relationship Id="rId18" Type="http://schemas.openxmlformats.org/officeDocument/2006/relationships/image" Target="../media/image37.jpeg"/><Relationship Id="rId26" Type="http://schemas.openxmlformats.org/officeDocument/2006/relationships/image" Target="../media/image45.jpeg"/><Relationship Id="rId3" Type="http://schemas.openxmlformats.org/officeDocument/2006/relationships/image" Target="../media/image22.jpg"/><Relationship Id="rId21" Type="http://schemas.openxmlformats.org/officeDocument/2006/relationships/image" Target="../media/image40.jpeg"/><Relationship Id="rId34" Type="http://schemas.openxmlformats.org/officeDocument/2006/relationships/image" Target="../media/image53.jpg"/><Relationship Id="rId7" Type="http://schemas.openxmlformats.org/officeDocument/2006/relationships/image" Target="../media/image26.pn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jpeg"/><Relationship Id="rId33" Type="http://schemas.openxmlformats.org/officeDocument/2006/relationships/image" Target="../media/image52.jpg"/><Relationship Id="rId2" Type="http://schemas.openxmlformats.org/officeDocument/2006/relationships/image" Target="../media/image21.jpg"/><Relationship Id="rId16" Type="http://schemas.openxmlformats.org/officeDocument/2006/relationships/image" Target="../media/image35.jpeg"/><Relationship Id="rId20" Type="http://schemas.openxmlformats.org/officeDocument/2006/relationships/image" Target="../media/image39.jpeg"/><Relationship Id="rId29"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25.jpg"/><Relationship Id="rId11" Type="http://schemas.openxmlformats.org/officeDocument/2006/relationships/image" Target="../media/image30.jpeg"/><Relationship Id="rId24" Type="http://schemas.openxmlformats.org/officeDocument/2006/relationships/image" Target="../media/image43.jpeg"/><Relationship Id="rId32" Type="http://schemas.openxmlformats.org/officeDocument/2006/relationships/image" Target="../media/image51.jpg"/><Relationship Id="rId5" Type="http://schemas.openxmlformats.org/officeDocument/2006/relationships/image" Target="../media/image24.jpg"/><Relationship Id="rId15" Type="http://schemas.openxmlformats.org/officeDocument/2006/relationships/image" Target="../media/image34.jpeg"/><Relationship Id="rId23" Type="http://schemas.openxmlformats.org/officeDocument/2006/relationships/image" Target="../media/image42.jpeg"/><Relationship Id="rId28" Type="http://schemas.openxmlformats.org/officeDocument/2006/relationships/image" Target="../media/image47.jpg"/><Relationship Id="rId10" Type="http://schemas.openxmlformats.org/officeDocument/2006/relationships/image" Target="../media/image29.jpeg"/><Relationship Id="rId19" Type="http://schemas.openxmlformats.org/officeDocument/2006/relationships/image" Target="../media/image38.jpeg"/><Relationship Id="rId31" Type="http://schemas.openxmlformats.org/officeDocument/2006/relationships/image" Target="../media/image50.jpg"/><Relationship Id="rId4" Type="http://schemas.openxmlformats.org/officeDocument/2006/relationships/image" Target="../media/image23.jpg"/><Relationship Id="rId9" Type="http://schemas.openxmlformats.org/officeDocument/2006/relationships/image" Target="../media/image28.jpeg"/><Relationship Id="rId14" Type="http://schemas.openxmlformats.org/officeDocument/2006/relationships/image" Target="../media/image33.jpeg"/><Relationship Id="rId22" Type="http://schemas.openxmlformats.org/officeDocument/2006/relationships/image" Target="../media/image41.jpeg"/><Relationship Id="rId27" Type="http://schemas.openxmlformats.org/officeDocument/2006/relationships/image" Target="../media/image46.jpg"/><Relationship Id="rId30" Type="http://schemas.openxmlformats.org/officeDocument/2006/relationships/image" Target="../media/image49.jpeg"/><Relationship Id="rId35" Type="http://schemas.openxmlformats.org/officeDocument/2006/relationships/image" Target="../media/image54.jpg"/><Relationship Id="rId8"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22.jpg"/><Relationship Id="rId7" Type="http://schemas.openxmlformats.org/officeDocument/2006/relationships/image" Target="../media/image26.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5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4.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4.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p:cNvGrpSpPr/>
          <p:nvPr/>
        </p:nvGrpSpPr>
        <p:grpSpPr bwMode="gray">
          <a:xfrm>
            <a:off x="8185151" y="5373216"/>
            <a:ext cx="4010026" cy="1484784"/>
            <a:chOff x="6137265" y="5373216"/>
            <a:chExt cx="3006736" cy="1484784"/>
          </a:xfrm>
        </p:grpSpPr>
        <p:sp>
          <p:nvSpPr>
            <p:cNvPr id="10" name="Rechteck 9"/>
            <p:cNvSpPr/>
            <p:nvPr/>
          </p:nvSpPr>
          <p:spPr bwMode="gray">
            <a:xfrm>
              <a:off x="6137265" y="5373216"/>
              <a:ext cx="3006736" cy="1484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endParaRPr>
            </a:p>
          </p:txBody>
        </p:sp>
        <p:sp>
          <p:nvSpPr>
            <p:cNvPr id="11" name="Datumsplatzhalter 4"/>
            <p:cNvSpPr txBox="1">
              <a:spLocks/>
            </p:cNvSpPr>
            <p:nvPr/>
          </p:nvSpPr>
          <p:spPr bwMode="gray">
            <a:xfrm>
              <a:off x="6677925" y="6309344"/>
              <a:ext cx="2159437" cy="216000"/>
            </a:xfrm>
            <a:prstGeom prst="rect">
              <a:avLst/>
            </a:prstGeom>
          </p:spPr>
          <p:txBody>
            <a:bodyPr vert="horz" lIns="0" tIns="0" rIns="0" bIns="0" rtlCol="0" anchor="b" anchorCtr="0">
              <a:noAutofit/>
            </a:bodyPr>
            <a:lstStyle>
              <a:defPPr>
                <a:defRPr lang="de-DE"/>
              </a:defPPr>
              <a:lvl1pPr marL="0" algn="l" defTabSz="914400" rtl="0" eaLnBrk="1" latinLnBrk="0" hangingPunct="1">
                <a:defRPr lang="de-DE" sz="1600" kern="1200" smtClean="0">
                  <a:solidFill>
                    <a:srgbClr val="00479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05000"/>
                </a:lnSpc>
                <a:spcAft>
                  <a:spcPts val="200"/>
                </a:spcAft>
              </a:pPr>
              <a:r>
                <a:rPr lang="de-DE" sz="1000" dirty="0">
                  <a:solidFill>
                    <a:schemeClr val="accent1"/>
                  </a:solidFill>
                  <a:latin typeface="+mn-lt"/>
                </a:rPr>
                <a:t>Universitätsklinikum Hamburg-Eppendorf</a:t>
              </a:r>
            </a:p>
          </p:txBody>
        </p:sp>
      </p:grpSp>
      <p:sp>
        <p:nvSpPr>
          <p:cNvPr id="4" name="Titel 3"/>
          <p:cNvSpPr>
            <a:spLocks noGrp="1"/>
          </p:cNvSpPr>
          <p:nvPr>
            <p:ph type="ctrTitle"/>
          </p:nvPr>
        </p:nvSpPr>
        <p:spPr bwMode="gray">
          <a:xfrm>
            <a:off x="389863" y="3596970"/>
            <a:ext cx="11376000" cy="936000"/>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8" name="Textplatzhalter 7"/>
          <p:cNvSpPr>
            <a:spLocks noGrp="1"/>
          </p:cNvSpPr>
          <p:nvPr>
            <p:ph type="body" sz="quarter" idx="10"/>
          </p:nvPr>
        </p:nvSpPr>
        <p:spPr bwMode="gray">
          <a:xfrm>
            <a:off x="408939" y="4545137"/>
            <a:ext cx="5544000" cy="1079972"/>
          </a:xfrm>
        </p:spPr>
        <p:txBody>
          <a:bodyPr/>
          <a:lstStyle/>
          <a:p>
            <a:r>
              <a:rPr lang="de-DE" dirty="0"/>
              <a:t> (Maximilian Schulz | 25.01.2021)</a:t>
            </a:r>
          </a:p>
        </p:txBody>
      </p:sp>
      <p:sp>
        <p:nvSpPr>
          <p:cNvPr id="14" name="Textfeld 13"/>
          <p:cNvSpPr txBox="1"/>
          <p:nvPr/>
        </p:nvSpPr>
        <p:spPr bwMode="gray">
          <a:xfrm>
            <a:off x="12362283" y="3356992"/>
            <a:ext cx="2520000" cy="3501008"/>
          </a:xfrm>
          <a:prstGeom prst="rect">
            <a:avLst/>
          </a:prstGeom>
          <a:noFill/>
        </p:spPr>
        <p:txBody>
          <a:bodyPr wrap="square" lIns="0" tIns="0" rIns="0" bIns="0" rtlCol="0">
            <a:noAutofit/>
          </a:bodyPr>
          <a:lstStyle/>
          <a:p>
            <a:pPr>
              <a:lnSpc>
                <a:spcPct val="105000"/>
              </a:lnSpc>
              <a:spcBef>
                <a:spcPts val="300"/>
              </a:spcBef>
              <a:spcAft>
                <a:spcPts val="300"/>
              </a:spcAft>
            </a:pPr>
            <a:r>
              <a:rPr lang="de-DE" sz="1050" dirty="0">
                <a:latin typeface="+mj-lt"/>
              </a:rPr>
              <a:t>Die Möglichkeit, ein </a:t>
            </a:r>
            <a:r>
              <a:rPr lang="de-DE" sz="1050" dirty="0" err="1">
                <a:latin typeface="+mj-lt"/>
              </a:rPr>
              <a:t>Sublogo</a:t>
            </a:r>
            <a:r>
              <a:rPr lang="de-DE" sz="1050" dirty="0">
                <a:latin typeface="+mj-lt"/>
              </a:rPr>
              <a:t> zu platzieren, haben Sie </a:t>
            </a:r>
            <a:r>
              <a:rPr lang="de-DE" sz="1050" dirty="0"/>
              <a:t>auch auf den anderen Titelseiten-Layouts</a:t>
            </a:r>
            <a:r>
              <a:rPr lang="de-DE" sz="1050" dirty="0">
                <a:latin typeface="+mj-lt"/>
              </a:rPr>
              <a:t>.</a:t>
            </a:r>
          </a:p>
          <a:p>
            <a:pPr marL="144000" indent="-144000">
              <a:lnSpc>
                <a:spcPct val="105000"/>
              </a:lnSpc>
              <a:spcBef>
                <a:spcPts val="300"/>
              </a:spcBef>
              <a:spcAft>
                <a:spcPts val="300"/>
              </a:spcAft>
              <a:buFont typeface="Arial" panose="020B0604020202020204" pitchFamily="34" charset="0"/>
              <a:buChar char="•"/>
            </a:pPr>
            <a:r>
              <a:rPr lang="de-DE" sz="1050" dirty="0">
                <a:latin typeface="+mj-lt"/>
              </a:rPr>
              <a:t>Markieren Sie sich hierzu alle Elemente in der unteren rechten Ecke und kopieren Sie sie mit STRG+C.</a:t>
            </a: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r>
              <a:rPr lang="de-DE" sz="1050" dirty="0">
                <a:latin typeface="+mj-lt"/>
              </a:rPr>
              <a:t>Gehen Sie auf eines der anderen Titel-Layouts und drücken Sie STRG+V, um die Elemente an gleicher Stelle einzufügen.</a:t>
            </a:r>
          </a:p>
          <a:p>
            <a:pPr marL="144000" indent="-144000">
              <a:lnSpc>
                <a:spcPct val="105000"/>
              </a:lnSpc>
              <a:spcBef>
                <a:spcPts val="300"/>
              </a:spcBef>
              <a:spcAft>
                <a:spcPts val="300"/>
              </a:spcAft>
              <a:buFont typeface="Arial" panose="020B0604020202020204" pitchFamily="34" charset="0"/>
              <a:buChar char="•"/>
            </a:pPr>
            <a:r>
              <a:rPr lang="de-DE" sz="1050" dirty="0"/>
              <a:t>Markieren Sie dann das rote Hinweisfeld an der oberen rechten Ecke und löschen es.</a:t>
            </a:r>
            <a:endParaRPr lang="de-DE" sz="1050" dirty="0">
              <a:latin typeface="+mj-lt"/>
            </a:endParaRPr>
          </a:p>
          <a:p>
            <a:pPr marL="216000" indent="-216000">
              <a:lnSpc>
                <a:spcPct val="105000"/>
              </a:lnSpc>
              <a:spcBef>
                <a:spcPts val="300"/>
              </a:spcBef>
              <a:spcAft>
                <a:spcPts val="300"/>
              </a:spcAft>
              <a:buFont typeface="Arial" panose="020B0604020202020204" pitchFamily="34" charset="0"/>
              <a:buChar char="•"/>
            </a:pPr>
            <a:endParaRPr lang="de-DE" sz="1050" dirty="0" err="1">
              <a:latin typeface="+mj-lt"/>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299" y="4616776"/>
            <a:ext cx="2376000" cy="119314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platzhalter 12">
            <a:extLst>
              <a:ext uri="{FF2B5EF4-FFF2-40B4-BE49-F238E27FC236}">
                <a16:creationId xmlns:a16="http://schemas.microsoft.com/office/drawing/2014/main" id="{283B1469-78B7-4DF2-AEAD-3311975923B7}"/>
              </a:ext>
            </a:extLst>
          </p:cNvPr>
          <p:cNvSpPr txBox="1">
            <a:spLocks/>
          </p:cNvSpPr>
          <p:nvPr/>
        </p:nvSpPr>
        <p:spPr>
          <a:xfrm>
            <a:off x="1777107" y="692696"/>
            <a:ext cx="7343775" cy="369887"/>
          </a:xfrm>
          <a:prstGeom prst="rect">
            <a:avLst/>
          </a:prstGeom>
        </p:spPr>
        <p:txBody>
          <a:bodyPr/>
          <a:lst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a:lstStyle>
          <a:p>
            <a:pPr fontAlgn="base">
              <a:spcAft>
                <a:spcPct val="0"/>
              </a:spcAft>
            </a:pPr>
            <a:r>
              <a:rPr lang="de-DE" altLang="de-DE" dirty="0"/>
              <a:t>Research</a:t>
            </a:r>
          </a:p>
        </p:txBody>
      </p:sp>
    </p:spTree>
    <p:extLst>
      <p:ext uri="{BB962C8B-B14F-4D97-AF65-F5344CB8AC3E}">
        <p14:creationId xmlns:p14="http://schemas.microsoft.com/office/powerpoint/2010/main" val="2360050646"/>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FBA42B6-8FC2-4DFD-8358-7CD174962887}"/>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6ADF3249-ADB2-4E8C-BA95-6567E1F2E46E}"/>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268CE213-B96B-4FD7-A339-9F8D29AE738D}"/>
              </a:ext>
            </a:extLst>
          </p:cNvPr>
          <p:cNvSpPr>
            <a:spLocks noGrp="1"/>
          </p:cNvSpPr>
          <p:nvPr>
            <p:ph type="sldNum" sz="quarter" idx="12"/>
          </p:nvPr>
        </p:nvSpPr>
        <p:spPr/>
        <p:txBody>
          <a:bodyPr/>
          <a:lstStyle/>
          <a:p>
            <a:fld id="{9B00EF49-7894-4F53-A8DD-F7DB3BFC5032}" type="slidenum">
              <a:rPr lang="de-DE" smtClean="0"/>
              <a:t>10</a:t>
            </a:fld>
            <a:endParaRPr lang="de-DE" dirty="0"/>
          </a:p>
        </p:txBody>
      </p:sp>
      <p:graphicFrame>
        <p:nvGraphicFramePr>
          <p:cNvPr id="7" name="Tabelle 6">
            <a:extLst>
              <a:ext uri="{FF2B5EF4-FFF2-40B4-BE49-F238E27FC236}">
                <a16:creationId xmlns:a16="http://schemas.microsoft.com/office/drawing/2014/main" id="{91A61CD6-4669-44C9-92CC-EEC315BA0534}"/>
              </a:ext>
            </a:extLst>
          </p:cNvPr>
          <p:cNvGraphicFramePr>
            <a:graphicFrameLocks noGrp="1"/>
          </p:cNvGraphicFramePr>
          <p:nvPr>
            <p:extLst>
              <p:ext uri="{D42A27DB-BD31-4B8C-83A1-F6EECF244321}">
                <p14:modId xmlns:p14="http://schemas.microsoft.com/office/powerpoint/2010/main" val="3508092331"/>
              </p:ext>
            </p:extLst>
          </p:nvPr>
        </p:nvGraphicFramePr>
        <p:xfrm>
          <a:off x="6961683" y="1052736"/>
          <a:ext cx="4947669" cy="1000459"/>
        </p:xfrm>
        <a:graphic>
          <a:graphicData uri="http://schemas.openxmlformats.org/drawingml/2006/table">
            <a:tbl>
              <a:tblPr firstRow="1" firstCol="1" bandRow="1"/>
              <a:tblGrid>
                <a:gridCol w="1289835">
                  <a:extLst>
                    <a:ext uri="{9D8B030D-6E8A-4147-A177-3AD203B41FA5}">
                      <a16:colId xmlns:a16="http://schemas.microsoft.com/office/drawing/2014/main" val="2950441563"/>
                    </a:ext>
                  </a:extLst>
                </a:gridCol>
                <a:gridCol w="1219278">
                  <a:extLst>
                    <a:ext uri="{9D8B030D-6E8A-4147-A177-3AD203B41FA5}">
                      <a16:colId xmlns:a16="http://schemas.microsoft.com/office/drawing/2014/main" val="2935004075"/>
                    </a:ext>
                  </a:extLst>
                </a:gridCol>
                <a:gridCol w="1219278">
                  <a:extLst>
                    <a:ext uri="{9D8B030D-6E8A-4147-A177-3AD203B41FA5}">
                      <a16:colId xmlns:a16="http://schemas.microsoft.com/office/drawing/2014/main" val="2694207719"/>
                    </a:ext>
                  </a:extLst>
                </a:gridCol>
                <a:gridCol w="1219278">
                  <a:extLst>
                    <a:ext uri="{9D8B030D-6E8A-4147-A177-3AD203B41FA5}">
                      <a16:colId xmlns:a16="http://schemas.microsoft.com/office/drawing/2014/main" val="3605040298"/>
                    </a:ext>
                  </a:extLst>
                </a:gridCol>
              </a:tblGrid>
              <a:tr h="173864">
                <a:tc>
                  <a:txBody>
                    <a:bodyPr/>
                    <a:lstStyle/>
                    <a:p>
                      <a:pPr algn="l" fontAlgn="t">
                        <a:lnSpc>
                          <a:spcPct val="107000"/>
                        </a:lnSpc>
                        <a:spcBef>
                          <a:spcPts val="0"/>
                        </a:spcBef>
                        <a:spcAft>
                          <a:spcPts val="800"/>
                        </a:spcAft>
                      </a:pPr>
                      <a:r>
                        <a:rPr lang="de-DE" sz="700" b="1" i="0" u="sng" strike="noStrike" dirty="0">
                          <a:solidFill>
                            <a:schemeClr val="tx1"/>
                          </a:solidFill>
                          <a:effectLst/>
                          <a:latin typeface="+mn-lt"/>
                          <a:ea typeface="Calibri" panose="020F0502020204030204" pitchFamily="34" charset="0"/>
                          <a:cs typeface="Times New Roman" panose="02020603050405020304" pitchFamily="18" charset="0"/>
                        </a:rPr>
                        <a:t>Aroma </a:t>
                      </a:r>
                      <a:r>
                        <a:rPr lang="de-DE" sz="700" b="1" i="0" u="sng" strike="noStrike" dirty="0" err="1">
                          <a:solidFill>
                            <a:schemeClr val="tx1"/>
                          </a:solidFill>
                          <a:effectLst/>
                          <a:latin typeface="+mn-lt"/>
                          <a:ea typeface="Calibri" panose="020F0502020204030204" pitchFamily="34" charset="0"/>
                          <a:cs typeface="Times New Roman" panose="02020603050405020304" pitchFamily="18" charset="0"/>
                        </a:rPr>
                        <a:t>Anticorrelation</a:t>
                      </a:r>
                      <a:r>
                        <a:rPr lang="de-DE" sz="700" b="1" i="0" u="sng" strike="noStrike" dirty="0">
                          <a:solidFill>
                            <a:schemeClr val="tx1"/>
                          </a:solidFill>
                          <a:effectLst/>
                          <a:latin typeface="+mn-lt"/>
                          <a:ea typeface="Calibri" panose="020F0502020204030204" pitchFamily="34" charset="0"/>
                          <a:cs typeface="Times New Roman" panose="02020603050405020304" pitchFamily="18" charset="0"/>
                        </a:rPr>
                        <a:t> </a:t>
                      </a:r>
                      <a:endParaRPr lang="de-DE" sz="700" b="1" i="0" u="sng" strike="noStrike" dirty="0">
                        <a:solidFill>
                          <a:schemeClr val="tx1"/>
                        </a:solidFill>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604180"/>
                  </a:ext>
                </a:extLst>
              </a:tr>
              <a:tr h="140936">
                <a:tc>
                  <a:txBody>
                    <a:bodyPr/>
                    <a:lstStyle/>
                    <a:p>
                      <a:pPr algn="l" fontAlgn="t">
                        <a:lnSpc>
                          <a:spcPct val="107000"/>
                        </a:lnSpc>
                        <a:spcBef>
                          <a:spcPts val="0"/>
                        </a:spcBef>
                        <a:spcAft>
                          <a:spcPts val="800"/>
                        </a:spcAft>
                      </a:pPr>
                      <a:r>
                        <a:rPr lang="de-DE" sz="700" b="0" i="1" u="none" strike="noStrike" dirty="0">
                          <a:solidFill>
                            <a:srgbClr val="000000"/>
                          </a:solidFill>
                          <a:effectLst/>
                          <a:latin typeface="+mn-lt"/>
                          <a:ea typeface="Calibri" panose="020F0502020204030204" pitchFamily="34" charset="0"/>
                          <a:cs typeface="Times New Roman" panose="02020603050405020304" pitchFamily="18" charset="0"/>
                        </a:rPr>
                        <a:t>Std. Beta</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Std. Beta</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 p -Value</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800" b="0" kern="1200" dirty="0">
                          <a:solidFill>
                            <a:schemeClr val="tx1"/>
                          </a:solidFill>
                          <a:latin typeface="+mn-lt"/>
                          <a:ea typeface="+mn-ea"/>
                          <a:cs typeface="+mn-cs"/>
                        </a:rPr>
                        <a:t>R</a:t>
                      </a:r>
                      <a:r>
                        <a:rPr lang="de-DE" sz="800" b="0" kern="1200" baseline="30000" dirty="0">
                          <a:solidFill>
                            <a:schemeClr val="tx1"/>
                          </a:solidFill>
                          <a:latin typeface="+mn-lt"/>
                          <a:ea typeface="+mn-ea"/>
                          <a:cs typeface="+mn-cs"/>
                        </a:rPr>
                        <a:t>2</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extLst>
                  <a:ext uri="{0D108BD9-81ED-4DB2-BD59-A6C34878D82A}">
                    <a16:rowId xmlns:a16="http://schemas.microsoft.com/office/drawing/2014/main" val="1981736571"/>
                  </a:ext>
                </a:extLst>
              </a:tr>
              <a:tr h="195851">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anti connectivity </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- 0.16</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676131"/>
                  </a:ext>
                </a:extLst>
              </a:tr>
              <a:tr h="256272">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anti within network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0.03</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P = 0.2</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9748006"/>
                  </a:ext>
                </a:extLst>
              </a:tr>
              <a:tr h="185918">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anti between network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- 0.13</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0.02</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1268650"/>
                  </a:ext>
                </a:extLst>
              </a:tr>
            </a:tbl>
          </a:graphicData>
        </a:graphic>
      </p:graphicFrame>
      <p:pic>
        <p:nvPicPr>
          <p:cNvPr id="9" name="Grafik 8">
            <a:extLst>
              <a:ext uri="{FF2B5EF4-FFF2-40B4-BE49-F238E27FC236}">
                <a16:creationId xmlns:a16="http://schemas.microsoft.com/office/drawing/2014/main" id="{E6121C9C-FE5A-4820-A264-3036B6F48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9902" y="836712"/>
            <a:ext cx="3621781" cy="2716336"/>
          </a:xfrm>
          <a:prstGeom prst="rect">
            <a:avLst/>
          </a:prstGeom>
        </p:spPr>
      </p:pic>
      <p:pic>
        <p:nvPicPr>
          <p:cNvPr id="11" name="Grafik 10" descr="Ein Bild, das Text, Anzeige enthält.&#10;&#10;Automatisch generierte Beschreibung">
            <a:extLst>
              <a:ext uri="{FF2B5EF4-FFF2-40B4-BE49-F238E27FC236}">
                <a16:creationId xmlns:a16="http://schemas.microsoft.com/office/drawing/2014/main" id="{7D3175B6-1C54-4D02-B634-DCEE18E37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7911"/>
            <a:ext cx="3400935" cy="2806031"/>
          </a:xfrm>
          <a:prstGeom prst="rect">
            <a:avLst/>
          </a:prstGeom>
        </p:spPr>
      </p:pic>
    </p:spTree>
    <p:extLst>
      <p:ext uri="{BB962C8B-B14F-4D97-AF65-F5344CB8AC3E}">
        <p14:creationId xmlns:p14="http://schemas.microsoft.com/office/powerpoint/2010/main" val="1594663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3B7AA1B4-7E8F-4886-BB2E-A66985410276}"/>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0922C42A-F0F0-4D31-ABB9-B0AABF7A8C1F}"/>
              </a:ext>
            </a:extLst>
          </p:cNvPr>
          <p:cNvSpPr>
            <a:spLocks noGrp="1"/>
          </p:cNvSpPr>
          <p:nvPr>
            <p:ph type="ftr" sz="quarter" idx="11"/>
          </p:nvPr>
        </p:nvSpPr>
        <p:spPr>
          <a:xfrm>
            <a:off x="5953571" y="332656"/>
            <a:ext cx="5472032"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39301230-1344-4EA5-9009-AB6115E939D2}"/>
              </a:ext>
            </a:extLst>
          </p:cNvPr>
          <p:cNvSpPr>
            <a:spLocks noGrp="1"/>
          </p:cNvSpPr>
          <p:nvPr>
            <p:ph type="sldNum" sz="quarter" idx="12"/>
          </p:nvPr>
        </p:nvSpPr>
        <p:spPr/>
        <p:txBody>
          <a:bodyPr/>
          <a:lstStyle/>
          <a:p>
            <a:fld id="{9B00EF49-7894-4F53-A8DD-F7DB3BFC5032}" type="slidenum">
              <a:rPr lang="de-DE" smtClean="0"/>
              <a:t>11</a:t>
            </a:fld>
            <a:endParaRPr lang="de-DE" dirty="0"/>
          </a:p>
        </p:txBody>
      </p:sp>
      <p:graphicFrame>
        <p:nvGraphicFramePr>
          <p:cNvPr id="8" name="Tabelle 8">
            <a:extLst>
              <a:ext uri="{FF2B5EF4-FFF2-40B4-BE49-F238E27FC236}">
                <a16:creationId xmlns:a16="http://schemas.microsoft.com/office/drawing/2014/main" id="{DE3C57BB-49D2-4CFB-A00B-E0A1639266FA}"/>
              </a:ext>
            </a:extLst>
          </p:cNvPr>
          <p:cNvGraphicFramePr>
            <a:graphicFrameLocks noGrp="1"/>
          </p:cNvGraphicFramePr>
          <p:nvPr>
            <p:extLst>
              <p:ext uri="{D42A27DB-BD31-4B8C-83A1-F6EECF244321}">
                <p14:modId xmlns:p14="http://schemas.microsoft.com/office/powerpoint/2010/main" val="2746635089"/>
              </p:ext>
            </p:extLst>
          </p:nvPr>
        </p:nvGraphicFramePr>
        <p:xfrm>
          <a:off x="1256481" y="1916832"/>
          <a:ext cx="8346140" cy="2595880"/>
        </p:xfrm>
        <a:graphic>
          <a:graphicData uri="http://schemas.openxmlformats.org/drawingml/2006/table">
            <a:tbl>
              <a:tblPr firstRow="1" bandRow="1">
                <a:tableStyleId>{5C22544A-7EE6-4342-B048-85BDC9FD1C3A}</a:tableStyleId>
              </a:tblPr>
              <a:tblGrid>
                <a:gridCol w="2086535">
                  <a:extLst>
                    <a:ext uri="{9D8B030D-6E8A-4147-A177-3AD203B41FA5}">
                      <a16:colId xmlns:a16="http://schemas.microsoft.com/office/drawing/2014/main" val="1651784968"/>
                    </a:ext>
                  </a:extLst>
                </a:gridCol>
                <a:gridCol w="2086535">
                  <a:extLst>
                    <a:ext uri="{9D8B030D-6E8A-4147-A177-3AD203B41FA5}">
                      <a16:colId xmlns:a16="http://schemas.microsoft.com/office/drawing/2014/main" val="501420150"/>
                    </a:ext>
                  </a:extLst>
                </a:gridCol>
                <a:gridCol w="2086535">
                  <a:extLst>
                    <a:ext uri="{9D8B030D-6E8A-4147-A177-3AD203B41FA5}">
                      <a16:colId xmlns:a16="http://schemas.microsoft.com/office/drawing/2014/main" val="3287943999"/>
                    </a:ext>
                  </a:extLst>
                </a:gridCol>
                <a:gridCol w="2086535">
                  <a:extLst>
                    <a:ext uri="{9D8B030D-6E8A-4147-A177-3AD203B41FA5}">
                      <a16:colId xmlns:a16="http://schemas.microsoft.com/office/drawing/2014/main" val="1475459716"/>
                    </a:ext>
                  </a:extLst>
                </a:gridCol>
              </a:tblGrid>
              <a:tr h="370840">
                <a:tc>
                  <a:txBody>
                    <a:bodyPr/>
                    <a:lstStyle/>
                    <a:p>
                      <a:endParaRPr lang="de-DE" sz="13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Std.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R</a:t>
                      </a:r>
                      <a:r>
                        <a:rPr lang="de-DE" sz="1200" b="0" baseline="30000" dirty="0">
                          <a:solidFill>
                            <a:schemeClr val="tx1"/>
                          </a:solidFill>
                          <a:latin typeface="+mj-lt"/>
                        </a:rPr>
                        <a:t>2</a:t>
                      </a:r>
                      <a:endParaRPr lang="de-DE" sz="1300" b="0" baseline="300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extLst>
                  <a:ext uri="{0D108BD9-81ED-4DB2-BD59-A6C34878D82A}">
                    <a16:rowId xmlns:a16="http://schemas.microsoft.com/office/drawing/2014/main" val="4289167245"/>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mean</a:t>
                      </a:r>
                      <a:r>
                        <a:rPr lang="de-DE" sz="1200" b="0" dirty="0">
                          <a:solidFill>
                            <a:schemeClr val="tx1"/>
                          </a:solidFill>
                          <a:latin typeface="+mj-lt"/>
                        </a:rPr>
                        <a:t> </a:t>
                      </a:r>
                      <a:r>
                        <a:rPr lang="de-DE" sz="1200" b="0" dirty="0" err="1">
                          <a:solidFill>
                            <a:schemeClr val="tx1"/>
                          </a:solidFill>
                          <a:latin typeface="+mj-lt"/>
                        </a:rPr>
                        <a:t>connectivity</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- 0.00098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p = 0.97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0.01</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7710932"/>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within</a:t>
                      </a:r>
                      <a:r>
                        <a:rPr lang="de-DE" sz="1200" b="0" dirty="0">
                          <a:solidFill>
                            <a:schemeClr val="tx1"/>
                          </a:solidFill>
                          <a:latin typeface="+mj-lt"/>
                        </a:rPr>
                        <a:t> </a:t>
                      </a:r>
                      <a:r>
                        <a:rPr lang="de-DE" sz="1200" b="0" dirty="0" err="1">
                          <a:solidFill>
                            <a:schemeClr val="tx1"/>
                          </a:solidFill>
                          <a:latin typeface="+mj-lt"/>
                        </a:rPr>
                        <a:t>connectivity</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  0.03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p = 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0.05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77994687"/>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between</a:t>
                      </a:r>
                      <a:r>
                        <a:rPr lang="de-DE" sz="1200" b="0" dirty="0">
                          <a:solidFill>
                            <a:schemeClr val="tx1"/>
                          </a:solidFill>
                          <a:latin typeface="+mj-lt"/>
                        </a:rPr>
                        <a:t> </a:t>
                      </a:r>
                      <a:r>
                        <a:rPr lang="de-DE" sz="1200" b="0" dirty="0" err="1">
                          <a:solidFill>
                            <a:schemeClr val="tx1"/>
                          </a:solidFill>
                          <a:latin typeface="+mj-lt"/>
                        </a:rPr>
                        <a:t>connectivity</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- 0.04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p = 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0.002</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150122"/>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segregation</a:t>
                      </a:r>
                      <a:r>
                        <a:rPr lang="de-DE" sz="1200" b="0" dirty="0">
                          <a:solidFill>
                            <a:schemeClr val="tx1"/>
                          </a:solidFill>
                          <a:latin typeface="+mj-lt"/>
                        </a:rPr>
                        <a:t> </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algn="ctr"/>
                      <a:r>
                        <a:rPr lang="de-DE" sz="1200" b="0" dirty="0">
                          <a:solidFill>
                            <a:schemeClr val="tx1"/>
                          </a:solidFill>
                          <a:latin typeface="+mj-lt"/>
                        </a:rPr>
                        <a:t>   0.06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marL="0" marR="0" lvl="0" indent="0" algn="ctr" defTabSz="914245"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Calibri" panose="020F0502020204030204" pitchFamily="34" charset="0"/>
                          <a:cs typeface="Calibri" panose="020F0502020204030204" pitchFamily="34" charset="0"/>
                        </a:rPr>
                        <a:t>p = 0.01</a:t>
                      </a:r>
                      <a:endParaRPr lang="en-US" sz="1200" b="0" i="0" u="none" strike="noStrike" kern="1200" dirty="0">
                        <a:solidFill>
                          <a:schemeClr val="dk1"/>
                        </a:solidFill>
                        <a:effectLst/>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algn="ctr"/>
                      <a:r>
                        <a:rPr lang="de-DE" sz="1200" b="0" kern="1200" dirty="0">
                          <a:solidFill>
                            <a:schemeClr val="tx1"/>
                          </a:solidFill>
                          <a:latin typeface="+mj-lt"/>
                          <a:ea typeface="+mn-ea"/>
                          <a:cs typeface="+mn-cs"/>
                        </a:rPr>
                        <a:t>0.06</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extLst>
                  <a:ext uri="{0D108BD9-81ED-4DB2-BD59-A6C34878D82A}">
                    <a16:rowId xmlns:a16="http://schemas.microsoft.com/office/drawing/2014/main" val="737023971"/>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segregation</a:t>
                      </a:r>
                      <a:r>
                        <a:rPr lang="de-DE" sz="1200" b="0" dirty="0">
                          <a:solidFill>
                            <a:schemeClr val="tx1"/>
                          </a:solidFill>
                          <a:latin typeface="+mj-lt"/>
                        </a:rPr>
                        <a:t> </a:t>
                      </a:r>
                      <a:r>
                        <a:rPr lang="de-DE" sz="1200" b="0" dirty="0" err="1">
                          <a:solidFill>
                            <a:schemeClr val="tx1"/>
                          </a:solidFill>
                          <a:latin typeface="+mj-lt"/>
                        </a:rPr>
                        <a:t>associative</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   0.04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245"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Calibri" panose="020F0502020204030204" pitchFamily="34" charset="0"/>
                          <a:cs typeface="Calibri" panose="020F0502020204030204" pitchFamily="34" charset="0"/>
                        </a:rPr>
                        <a:t>p = 0.054</a:t>
                      </a:r>
                      <a:endParaRPr lang="en-US" sz="1200" b="0" i="0" u="none" strike="noStrike" kern="1200" dirty="0">
                        <a:solidFill>
                          <a:schemeClr val="dk1"/>
                        </a:solidFill>
                        <a:effectLst/>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de-DE" sz="1200" b="0" dirty="0">
                          <a:solidFill>
                            <a:schemeClr val="tx1"/>
                          </a:solidFill>
                          <a:latin typeface="+mj-lt"/>
                        </a:rPr>
                        <a:t>0.04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238836"/>
                  </a:ext>
                </a:extLst>
              </a:tr>
              <a:tr h="370840">
                <a:tc>
                  <a:txBody>
                    <a:bodyPr/>
                    <a:lstStyle/>
                    <a:p>
                      <a:pPr marL="0" marR="0" lvl="0" indent="0" algn="l" defTabSz="914245"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latin typeface="+mj-lt"/>
                          <a:ea typeface="+mn-ea"/>
                          <a:cs typeface="+mn-cs"/>
                        </a:rPr>
                        <a:t>Global </a:t>
                      </a:r>
                      <a:r>
                        <a:rPr lang="de-DE" sz="1200" b="0" kern="1200" dirty="0" err="1">
                          <a:solidFill>
                            <a:schemeClr val="tx1"/>
                          </a:solidFill>
                          <a:latin typeface="+mj-lt"/>
                          <a:ea typeface="+mn-ea"/>
                          <a:cs typeface="+mn-cs"/>
                        </a:rPr>
                        <a:t>segregation</a:t>
                      </a:r>
                      <a:r>
                        <a:rPr lang="de-DE" sz="1200" b="0" kern="1200" dirty="0">
                          <a:solidFill>
                            <a:schemeClr val="tx1"/>
                          </a:solidFill>
                          <a:latin typeface="+mj-lt"/>
                          <a:ea typeface="+mn-ea"/>
                          <a:cs typeface="+mn-cs"/>
                        </a:rPr>
                        <a:t> </a:t>
                      </a:r>
                      <a:r>
                        <a:rPr lang="de-DE" sz="1200" b="0" kern="1200" dirty="0" err="1">
                          <a:solidFill>
                            <a:schemeClr val="tx1"/>
                          </a:solidFill>
                          <a:latin typeface="+mj-lt"/>
                          <a:ea typeface="+mn-ea"/>
                          <a:cs typeface="+mn-cs"/>
                        </a:rPr>
                        <a:t>sensory</a:t>
                      </a:r>
                      <a:endParaRPr lang="de-DE" sz="1200" b="0" kern="1200" dirty="0">
                        <a:solidFill>
                          <a:schemeClr val="tx1"/>
                        </a:solidFill>
                        <a:latin typeface="+mj-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algn="ctr"/>
                      <a:r>
                        <a:rPr lang="de-DE" sz="1200" b="0" dirty="0">
                          <a:solidFill>
                            <a:schemeClr val="tx1"/>
                          </a:solidFill>
                          <a:latin typeface="+mj-lt"/>
                        </a:rPr>
                        <a:t>   0.05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marL="0" marR="0" lvl="0" indent="0" algn="ctr" defTabSz="914245"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Calibri" panose="020F0502020204030204" pitchFamily="34" charset="0"/>
                          <a:cs typeface="Calibri" panose="020F0502020204030204" pitchFamily="34" charset="0"/>
                        </a:rPr>
                        <a:t>p = 0.03</a:t>
                      </a:r>
                      <a:endParaRPr lang="en-US" sz="1200" b="0" i="0" u="none" strike="noStrike" kern="1200" dirty="0">
                        <a:solidFill>
                          <a:schemeClr val="dk1"/>
                        </a:solidFill>
                        <a:effectLst/>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algn="ctr"/>
                      <a:r>
                        <a:rPr lang="de-DE" sz="1200" b="0" dirty="0">
                          <a:solidFill>
                            <a:schemeClr val="tx1"/>
                          </a:solidFill>
                          <a:latin typeface="+mj-lt"/>
                        </a:rPr>
                        <a:t>0.06</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CE1E2"/>
                    </a:solidFill>
                  </a:tcPr>
                </a:tc>
                <a:extLst>
                  <a:ext uri="{0D108BD9-81ED-4DB2-BD59-A6C34878D82A}">
                    <a16:rowId xmlns:a16="http://schemas.microsoft.com/office/drawing/2014/main" val="2286919487"/>
                  </a:ext>
                </a:extLst>
              </a:tr>
            </a:tbl>
          </a:graphicData>
        </a:graphic>
      </p:graphicFrame>
      <p:sp>
        <p:nvSpPr>
          <p:cNvPr id="9" name="Title 1">
            <a:extLst>
              <a:ext uri="{FF2B5EF4-FFF2-40B4-BE49-F238E27FC236}">
                <a16:creationId xmlns:a16="http://schemas.microsoft.com/office/drawing/2014/main" id="{57739083-9CBB-4B71-AD9B-1210BCB4F766}"/>
              </a:ext>
            </a:extLst>
          </p:cNvPr>
          <p:cNvSpPr>
            <a:spLocks noGrp="1"/>
          </p:cNvSpPr>
          <p:nvPr>
            <p:ph type="title"/>
          </p:nvPr>
        </p:nvSpPr>
        <p:spPr>
          <a:xfrm>
            <a:off x="394345" y="908720"/>
            <a:ext cx="11376000" cy="288032"/>
          </a:xfrm>
        </p:spPr>
        <p:txBody>
          <a:bodyPr/>
          <a:lstStyle/>
          <a:p>
            <a:r>
              <a:rPr lang="en-US" sz="2000" b="1" dirty="0"/>
              <a:t>Multiple Regression: </a:t>
            </a:r>
            <a:r>
              <a:rPr lang="en-US" sz="2000" dirty="0"/>
              <a:t>Influence of structural connectivity on functional parameters, adjusted for age and sex</a:t>
            </a:r>
          </a:p>
        </p:txBody>
      </p:sp>
      <p:sp>
        <p:nvSpPr>
          <p:cNvPr id="10" name="Textfeld 9">
            <a:extLst>
              <a:ext uri="{FF2B5EF4-FFF2-40B4-BE49-F238E27FC236}">
                <a16:creationId xmlns:a16="http://schemas.microsoft.com/office/drawing/2014/main" id="{71D14521-E306-4B73-8650-07926C5BF071}"/>
              </a:ext>
            </a:extLst>
          </p:cNvPr>
          <p:cNvSpPr txBox="1"/>
          <p:nvPr/>
        </p:nvSpPr>
        <p:spPr bwMode="gray">
          <a:xfrm>
            <a:off x="1278189" y="4697267"/>
            <a:ext cx="8346140" cy="1540045"/>
          </a:xfrm>
          <a:prstGeom prst="rect">
            <a:avLst/>
          </a:prstGeom>
          <a:noFill/>
        </p:spPr>
        <p:txBody>
          <a:bodyPr wrap="square" lIns="0" tIns="0" rIns="0" bIns="0" rtlCol="0">
            <a:noAutofit/>
          </a:bodyPr>
          <a:lstStyle/>
          <a:p>
            <a:pPr marL="216000" indent="-216000">
              <a:lnSpc>
                <a:spcPct val="150000"/>
              </a:lnSpc>
              <a:buFont typeface="Arial" panose="020B0604020202020204" pitchFamily="34" charset="0"/>
              <a:buChar char="•"/>
            </a:pPr>
            <a:r>
              <a:rPr lang="en-US" sz="1600" b="1" dirty="0">
                <a:latin typeface="+mj-lt"/>
              </a:rPr>
              <a:t>Global mean connectivity </a:t>
            </a:r>
            <a:r>
              <a:rPr lang="en-US" sz="1600" dirty="0">
                <a:latin typeface="+mj-lt"/>
              </a:rPr>
              <a:t>appears to be a less sensitive indicator of functional alteration</a:t>
            </a:r>
          </a:p>
          <a:p>
            <a:pPr marL="216000" indent="-216000">
              <a:lnSpc>
                <a:spcPct val="150000"/>
              </a:lnSpc>
              <a:buFont typeface="Arial" panose="020B0604020202020204" pitchFamily="34" charset="0"/>
              <a:buChar char="•"/>
            </a:pPr>
            <a:r>
              <a:rPr lang="en-US" sz="1600" b="1" dirty="0">
                <a:latin typeface="+mj-lt"/>
              </a:rPr>
              <a:t>Decreasing structural connectivity </a:t>
            </a:r>
            <a:r>
              <a:rPr lang="en-US" sz="1600" dirty="0">
                <a:latin typeface="+mj-lt"/>
              </a:rPr>
              <a:t>has a direct influence </a:t>
            </a:r>
            <a:r>
              <a:rPr lang="en-US" sz="1600" b="1" dirty="0">
                <a:latin typeface="+mj-lt"/>
              </a:rPr>
              <a:t>on functional segregation</a:t>
            </a:r>
            <a:r>
              <a:rPr lang="en-US" sz="1600" dirty="0">
                <a:latin typeface="+mj-lt"/>
              </a:rPr>
              <a:t>, which appears to be the more robust and sensitive marker for functional alteration.</a:t>
            </a:r>
            <a:endParaRPr lang="de-DE" sz="1600" dirty="0">
              <a:latin typeface="+mj-lt"/>
            </a:endParaRPr>
          </a:p>
        </p:txBody>
      </p:sp>
    </p:spTree>
    <p:extLst>
      <p:ext uri="{BB962C8B-B14F-4D97-AF65-F5344CB8AC3E}">
        <p14:creationId xmlns:p14="http://schemas.microsoft.com/office/powerpoint/2010/main" val="24587219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DE538D5A-C5F2-4D4F-A9CB-63F2891ECEA0}"/>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D08C11F4-09AA-4DB3-8C30-0F5C3D690A0A}"/>
              </a:ext>
            </a:extLst>
          </p:cNvPr>
          <p:cNvSpPr>
            <a:spLocks noGrp="1"/>
          </p:cNvSpPr>
          <p:nvPr>
            <p:ph type="ftr" sz="quarter" idx="11"/>
          </p:nvPr>
        </p:nvSpPr>
        <p:spPr/>
        <p:txBody>
          <a:bodyPr/>
          <a:lstStyle/>
          <a:p>
            <a:r>
              <a:rPr lang="de-DE"/>
              <a:t>Fußzeile (Titel der Präsentation)</a:t>
            </a:r>
            <a:endParaRPr lang="de-DE" dirty="0"/>
          </a:p>
        </p:txBody>
      </p:sp>
      <p:sp>
        <p:nvSpPr>
          <p:cNvPr id="7" name="Foliennummernplatzhalter 6">
            <a:extLst>
              <a:ext uri="{FF2B5EF4-FFF2-40B4-BE49-F238E27FC236}">
                <a16:creationId xmlns:a16="http://schemas.microsoft.com/office/drawing/2014/main" id="{02B7C6DD-E48C-4CF0-BCD9-B9B388814318}"/>
              </a:ext>
            </a:extLst>
          </p:cNvPr>
          <p:cNvSpPr>
            <a:spLocks noGrp="1"/>
          </p:cNvSpPr>
          <p:nvPr>
            <p:ph type="sldNum" sz="quarter" idx="12"/>
          </p:nvPr>
        </p:nvSpPr>
        <p:spPr/>
        <p:txBody>
          <a:bodyPr/>
          <a:lstStyle/>
          <a:p>
            <a:fld id="{9B00EF49-7894-4F53-A8DD-F7DB3BFC5032}" type="slidenum">
              <a:rPr lang="de-DE" smtClean="0"/>
              <a:t>12</a:t>
            </a:fld>
            <a:endParaRPr lang="de-DE" dirty="0"/>
          </a:p>
        </p:txBody>
      </p:sp>
      <p:graphicFrame>
        <p:nvGraphicFramePr>
          <p:cNvPr id="8" name="Tabelle 7">
            <a:extLst>
              <a:ext uri="{FF2B5EF4-FFF2-40B4-BE49-F238E27FC236}">
                <a16:creationId xmlns:a16="http://schemas.microsoft.com/office/drawing/2014/main" id="{1A23F5D4-709F-468A-919F-3631DFF47193}"/>
              </a:ext>
            </a:extLst>
          </p:cNvPr>
          <p:cNvGraphicFramePr>
            <a:graphicFrameLocks noGrp="1"/>
          </p:cNvGraphicFramePr>
          <p:nvPr>
            <p:extLst>
              <p:ext uri="{D42A27DB-BD31-4B8C-83A1-F6EECF244321}">
                <p14:modId xmlns:p14="http://schemas.microsoft.com/office/powerpoint/2010/main" val="4261054237"/>
              </p:ext>
            </p:extLst>
          </p:nvPr>
        </p:nvGraphicFramePr>
        <p:xfrm>
          <a:off x="587681" y="4768302"/>
          <a:ext cx="5271112" cy="911685"/>
        </p:xfrm>
        <a:graphic>
          <a:graphicData uri="http://schemas.openxmlformats.org/drawingml/2006/table">
            <a:tbl>
              <a:tblPr firstRow="1" firstCol="1" bandRow="1">
                <a:tableStyleId>{5C22544A-7EE6-4342-B048-85BDC9FD1C3A}</a:tableStyleId>
              </a:tblPr>
              <a:tblGrid>
                <a:gridCol w="2245596">
                  <a:extLst>
                    <a:ext uri="{9D8B030D-6E8A-4147-A177-3AD203B41FA5}">
                      <a16:colId xmlns:a16="http://schemas.microsoft.com/office/drawing/2014/main" val="2259452738"/>
                    </a:ext>
                  </a:extLst>
                </a:gridCol>
                <a:gridCol w="1088244">
                  <a:extLst>
                    <a:ext uri="{9D8B030D-6E8A-4147-A177-3AD203B41FA5}">
                      <a16:colId xmlns:a16="http://schemas.microsoft.com/office/drawing/2014/main" val="782885065"/>
                    </a:ext>
                  </a:extLst>
                </a:gridCol>
                <a:gridCol w="968256">
                  <a:extLst>
                    <a:ext uri="{9D8B030D-6E8A-4147-A177-3AD203B41FA5}">
                      <a16:colId xmlns:a16="http://schemas.microsoft.com/office/drawing/2014/main" val="3890197494"/>
                    </a:ext>
                  </a:extLst>
                </a:gridCol>
                <a:gridCol w="969016">
                  <a:extLst>
                    <a:ext uri="{9D8B030D-6E8A-4147-A177-3AD203B41FA5}">
                      <a16:colId xmlns:a16="http://schemas.microsoft.com/office/drawing/2014/main" val="3933442241"/>
                    </a:ext>
                  </a:extLst>
                </a:gridCol>
              </a:tblGrid>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Global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8151172"/>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- 0.023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4203156"/>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- 0.209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8726610"/>
                  </a:ext>
                </a:extLst>
              </a:tr>
              <a:tr h="63679">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- 0.232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76234339"/>
                  </a:ext>
                </a:extLst>
              </a:tr>
            </a:tbl>
          </a:graphicData>
        </a:graphic>
      </p:graphicFrame>
      <p:grpSp>
        <p:nvGrpSpPr>
          <p:cNvPr id="32" name="Gruppieren 31">
            <a:extLst>
              <a:ext uri="{FF2B5EF4-FFF2-40B4-BE49-F238E27FC236}">
                <a16:creationId xmlns:a16="http://schemas.microsoft.com/office/drawing/2014/main" id="{055E024F-B384-46BA-ABED-36C91AA1B506}"/>
              </a:ext>
            </a:extLst>
          </p:cNvPr>
          <p:cNvGrpSpPr/>
          <p:nvPr/>
        </p:nvGrpSpPr>
        <p:grpSpPr>
          <a:xfrm>
            <a:off x="890952" y="2161466"/>
            <a:ext cx="4905165" cy="2456185"/>
            <a:chOff x="890952" y="2161466"/>
            <a:chExt cx="4905165" cy="2456185"/>
          </a:xfrm>
        </p:grpSpPr>
        <p:grpSp>
          <p:nvGrpSpPr>
            <p:cNvPr id="21" name="Gruppieren 20">
              <a:extLst>
                <a:ext uri="{FF2B5EF4-FFF2-40B4-BE49-F238E27FC236}">
                  <a16:creationId xmlns:a16="http://schemas.microsoft.com/office/drawing/2014/main" id="{22EB75B8-99E2-4235-B645-F57C789CCA68}"/>
                </a:ext>
              </a:extLst>
            </p:cNvPr>
            <p:cNvGrpSpPr/>
            <p:nvPr/>
          </p:nvGrpSpPr>
          <p:grpSpPr>
            <a:xfrm>
              <a:off x="890952" y="3848013"/>
              <a:ext cx="4905165" cy="769638"/>
              <a:chOff x="2530794" y="4109230"/>
              <a:chExt cx="7421618" cy="1099179"/>
            </a:xfrm>
          </p:grpSpPr>
          <p:sp>
            <p:nvSpPr>
              <p:cNvPr id="22" name="Rechteck: abgerundete Ecken 21">
                <a:extLst>
                  <a:ext uri="{FF2B5EF4-FFF2-40B4-BE49-F238E27FC236}">
                    <a16:creationId xmlns:a16="http://schemas.microsoft.com/office/drawing/2014/main" id="{11C269F4-27BC-4D8A-BFBC-8CC0EF5EBFBA}"/>
                  </a:ext>
                </a:extLst>
              </p:cNvPr>
              <p:cNvSpPr/>
              <p:nvPr/>
            </p:nvSpPr>
            <p:spPr>
              <a:xfrm>
                <a:off x="2530794"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3" name="Gruppieren 22">
                <a:extLst>
                  <a:ext uri="{FF2B5EF4-FFF2-40B4-BE49-F238E27FC236}">
                    <a16:creationId xmlns:a16="http://schemas.microsoft.com/office/drawing/2014/main" id="{23BB24FD-4B05-4587-8088-2599E8B0AA6D}"/>
                  </a:ext>
                </a:extLst>
              </p:cNvPr>
              <p:cNvGrpSpPr/>
              <p:nvPr/>
            </p:nvGrpSpPr>
            <p:grpSpPr>
              <a:xfrm>
                <a:off x="3073251" y="4109230"/>
                <a:ext cx="6879161" cy="1099179"/>
                <a:chOff x="3073251" y="4109230"/>
                <a:chExt cx="6879161" cy="1099179"/>
              </a:xfrm>
            </p:grpSpPr>
            <p:sp>
              <p:nvSpPr>
                <p:cNvPr id="24" name="Rechteck: abgerundete Ecken 23">
                  <a:extLst>
                    <a:ext uri="{FF2B5EF4-FFF2-40B4-BE49-F238E27FC236}">
                      <a16:creationId xmlns:a16="http://schemas.microsoft.com/office/drawing/2014/main" id="{62C73623-8011-4CE4-9B64-FEB5F625CB82}"/>
                    </a:ext>
                  </a:extLst>
                </p:cNvPr>
                <p:cNvSpPr/>
                <p:nvPr/>
              </p:nvSpPr>
              <p:spPr>
                <a:xfrm>
                  <a:off x="7972662"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D74447BB-C9E4-4104-A763-07BA961870C7}"/>
                    </a:ext>
                  </a:extLst>
                </p:cNvPr>
                <p:cNvSpPr txBox="1"/>
                <p:nvPr/>
              </p:nvSpPr>
              <p:spPr>
                <a:xfrm>
                  <a:off x="3073251" y="4326056"/>
                  <a:ext cx="1217179" cy="483761"/>
                </a:xfrm>
                <a:prstGeom prst="rect">
                  <a:avLst/>
                </a:prstGeom>
                <a:noFill/>
              </p:spPr>
              <p:txBody>
                <a:bodyPr wrap="square" rtlCol="0">
                  <a:spAutoFit/>
                </a:bodyPr>
                <a:lstStyle/>
                <a:p>
                  <a:r>
                    <a:rPr lang="de-DE" sz="900" b="1" dirty="0">
                      <a:solidFill>
                        <a:srgbClr val="0070C0"/>
                      </a:solidFill>
                    </a:rPr>
                    <a:t>Age</a:t>
                  </a:r>
                </a:p>
              </p:txBody>
            </p:sp>
            <p:cxnSp>
              <p:nvCxnSpPr>
                <p:cNvPr id="26" name="Gerade Verbindung mit Pfeil 25">
                  <a:extLst>
                    <a:ext uri="{FF2B5EF4-FFF2-40B4-BE49-F238E27FC236}">
                      <a16:creationId xmlns:a16="http://schemas.microsoft.com/office/drawing/2014/main" id="{9E5D15DE-CCB9-4AE7-9670-C6A22F3A677C}"/>
                    </a:ext>
                  </a:extLst>
                </p:cNvPr>
                <p:cNvCxnSpPr/>
                <p:nvPr/>
              </p:nvCxnSpPr>
              <p:spPr>
                <a:xfrm>
                  <a:off x="4664525" y="4567937"/>
                  <a:ext cx="311627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7" name="Textfeld 26">
                  <a:extLst>
                    <a:ext uri="{FF2B5EF4-FFF2-40B4-BE49-F238E27FC236}">
                      <a16:creationId xmlns:a16="http://schemas.microsoft.com/office/drawing/2014/main" id="{D8842EB2-92DE-44EF-BF77-3B3B3D06EE3F}"/>
                    </a:ext>
                  </a:extLst>
                </p:cNvPr>
                <p:cNvSpPr txBox="1"/>
                <p:nvPr/>
              </p:nvSpPr>
              <p:spPr>
                <a:xfrm>
                  <a:off x="6021487" y="4692396"/>
                  <a:ext cx="988871" cy="516013"/>
                </a:xfrm>
                <a:prstGeom prst="rect">
                  <a:avLst/>
                </a:prstGeom>
                <a:noFill/>
              </p:spPr>
              <p:txBody>
                <a:bodyPr wrap="square" rtlCol="0">
                  <a:spAutoFit/>
                </a:bodyPr>
                <a:lstStyle/>
                <a:p>
                  <a:r>
                    <a:rPr lang="de-DE" sz="1000" dirty="0">
                      <a:solidFill>
                        <a:srgbClr val="0070C0"/>
                      </a:solidFill>
                    </a:rPr>
                    <a:t>c</a:t>
                  </a:r>
                </a:p>
              </p:txBody>
            </p:sp>
          </p:grpSp>
        </p:grpSp>
        <p:grpSp>
          <p:nvGrpSpPr>
            <p:cNvPr id="31" name="Gruppieren 30">
              <a:extLst>
                <a:ext uri="{FF2B5EF4-FFF2-40B4-BE49-F238E27FC236}">
                  <a16:creationId xmlns:a16="http://schemas.microsoft.com/office/drawing/2014/main" id="{A538069C-F274-44D3-A8CA-7A8EA65C1AB7}"/>
                </a:ext>
              </a:extLst>
            </p:cNvPr>
            <p:cNvGrpSpPr/>
            <p:nvPr/>
          </p:nvGrpSpPr>
          <p:grpSpPr>
            <a:xfrm>
              <a:off x="2072497" y="2161466"/>
              <a:ext cx="3723620" cy="2177093"/>
              <a:chOff x="2072497" y="2161466"/>
              <a:chExt cx="3723620" cy="2177093"/>
            </a:xfrm>
          </p:grpSpPr>
          <p:sp>
            <p:nvSpPr>
              <p:cNvPr id="20" name="Textfeld 19">
                <a:extLst>
                  <a:ext uri="{FF2B5EF4-FFF2-40B4-BE49-F238E27FC236}">
                    <a16:creationId xmlns:a16="http://schemas.microsoft.com/office/drawing/2014/main" id="{42788556-6321-402A-A220-2DBDE7D770BE}"/>
                  </a:ext>
                </a:extLst>
              </p:cNvPr>
              <p:cNvSpPr txBox="1"/>
              <p:nvPr/>
            </p:nvSpPr>
            <p:spPr>
              <a:xfrm>
                <a:off x="4593965" y="3969227"/>
                <a:ext cx="1202152" cy="369332"/>
              </a:xfrm>
              <a:prstGeom prst="rect">
                <a:avLst/>
              </a:prstGeom>
              <a:noFill/>
            </p:spPr>
            <p:txBody>
              <a:bodyPr wrap="square" rtlCol="0">
                <a:spAutoFit/>
              </a:bodyPr>
              <a:lstStyle/>
              <a:p>
                <a:r>
                  <a:rPr lang="de-DE" sz="900" b="1" dirty="0">
                    <a:solidFill>
                      <a:srgbClr val="0070C0"/>
                    </a:solidFill>
                  </a:rPr>
                  <a:t>Global </a:t>
                </a:r>
                <a:r>
                  <a:rPr lang="de-DE" sz="900" b="1" dirty="0" err="1">
                    <a:solidFill>
                      <a:srgbClr val="0070C0"/>
                    </a:solidFill>
                  </a:rPr>
                  <a:t>Functional</a:t>
                </a:r>
                <a:r>
                  <a:rPr lang="de-DE" sz="900" b="1" dirty="0">
                    <a:solidFill>
                      <a:srgbClr val="0070C0"/>
                    </a:solidFill>
                  </a:rPr>
                  <a:t> Segregation</a:t>
                </a:r>
              </a:p>
            </p:txBody>
          </p:sp>
          <p:grpSp>
            <p:nvGrpSpPr>
              <p:cNvPr id="11" name="Gruppieren 10">
                <a:extLst>
                  <a:ext uri="{FF2B5EF4-FFF2-40B4-BE49-F238E27FC236}">
                    <a16:creationId xmlns:a16="http://schemas.microsoft.com/office/drawing/2014/main" id="{4E91CBCA-B83E-4FAC-A920-D0C7CFBCAC33}"/>
                  </a:ext>
                </a:extLst>
              </p:cNvPr>
              <p:cNvGrpSpPr/>
              <p:nvPr/>
            </p:nvGrpSpPr>
            <p:grpSpPr>
              <a:xfrm>
                <a:off x="2072497" y="2161466"/>
                <a:ext cx="2631283" cy="1633824"/>
                <a:chOff x="4310303" y="1706845"/>
                <a:chExt cx="3981186" cy="2333388"/>
              </a:xfrm>
            </p:grpSpPr>
            <p:sp>
              <p:nvSpPr>
                <p:cNvPr id="12" name="Textfeld 11">
                  <a:extLst>
                    <a:ext uri="{FF2B5EF4-FFF2-40B4-BE49-F238E27FC236}">
                      <a16:creationId xmlns:a16="http://schemas.microsoft.com/office/drawing/2014/main" id="{05DCD1B1-1367-4E31-8E16-85FA6AC38FC5}"/>
                    </a:ext>
                  </a:extLst>
                </p:cNvPr>
                <p:cNvSpPr txBox="1"/>
                <p:nvPr/>
              </p:nvSpPr>
              <p:spPr>
                <a:xfrm>
                  <a:off x="5789042" y="1706845"/>
                  <a:ext cx="753697" cy="483762"/>
                </a:xfrm>
                <a:prstGeom prst="rect">
                  <a:avLst/>
                </a:prstGeom>
                <a:noFill/>
              </p:spPr>
              <p:txBody>
                <a:bodyPr wrap="square" rtlCol="0">
                  <a:spAutoFit/>
                </a:bodyPr>
                <a:lstStyle/>
                <a:p>
                  <a:r>
                    <a:rPr lang="de-DE" sz="900" dirty="0">
                      <a:solidFill>
                        <a:srgbClr val="0070C0"/>
                      </a:solidFill>
                    </a:rPr>
                    <a:t>a*b</a:t>
                  </a:r>
                </a:p>
              </p:txBody>
            </p:sp>
            <p:pic>
              <p:nvPicPr>
                <p:cNvPr id="13" name="Grafik 12">
                  <a:extLst>
                    <a:ext uri="{FF2B5EF4-FFF2-40B4-BE49-F238E27FC236}">
                      <a16:creationId xmlns:a16="http://schemas.microsoft.com/office/drawing/2014/main" id="{65517335-A594-45E3-8D7F-AB330EB9CF37}"/>
                    </a:ext>
                  </a:extLst>
                </p:cNvPr>
                <p:cNvPicPr>
                  <a:picLocks noChangeAspect="1"/>
                </p:cNvPicPr>
                <p:nvPr/>
              </p:nvPicPr>
              <p:blipFill>
                <a:blip r:embed="rId2"/>
                <a:stretch>
                  <a:fillRect/>
                </a:stretch>
              </p:blipFill>
              <p:spPr>
                <a:xfrm>
                  <a:off x="5445251" y="2315064"/>
                  <a:ext cx="550321" cy="749109"/>
                </a:xfrm>
                <a:prstGeom prst="rect">
                  <a:avLst/>
                </a:prstGeom>
              </p:spPr>
            </p:pic>
            <p:sp>
              <p:nvSpPr>
                <p:cNvPr id="14" name="Ellipse 13">
                  <a:extLst>
                    <a:ext uri="{FF2B5EF4-FFF2-40B4-BE49-F238E27FC236}">
                      <a16:creationId xmlns:a16="http://schemas.microsoft.com/office/drawing/2014/main" id="{FBDD00B6-E1CE-44A2-8362-EC245373EA2B}"/>
                    </a:ext>
                  </a:extLst>
                </p:cNvPr>
                <p:cNvSpPr/>
                <p:nvPr/>
              </p:nvSpPr>
              <p:spPr>
                <a:xfrm>
                  <a:off x="5093220" y="2218551"/>
                  <a:ext cx="2280378" cy="965283"/>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cxnSp>
              <p:nvCxnSpPr>
                <p:cNvPr id="15" name="Gerade Verbindung mit Pfeil 14">
                  <a:extLst>
                    <a:ext uri="{FF2B5EF4-FFF2-40B4-BE49-F238E27FC236}">
                      <a16:creationId xmlns:a16="http://schemas.microsoft.com/office/drawing/2014/main" id="{250651E6-2D5B-4A87-9C27-043A81C509AD}"/>
                    </a:ext>
                  </a:extLst>
                </p:cNvPr>
                <p:cNvCxnSpPr>
                  <a:cxnSpLocks/>
                </p:cNvCxnSpPr>
                <p:nvPr/>
              </p:nvCxnSpPr>
              <p:spPr>
                <a:xfrm flipV="1">
                  <a:off x="4445775" y="3064173"/>
                  <a:ext cx="864002"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D0F729DF-0B26-4DEC-81DD-64A7011C7574}"/>
                    </a:ext>
                  </a:extLst>
                </p:cNvPr>
                <p:cNvCxnSpPr>
                  <a:cxnSpLocks/>
                </p:cNvCxnSpPr>
                <p:nvPr/>
              </p:nvCxnSpPr>
              <p:spPr>
                <a:xfrm>
                  <a:off x="7223534" y="3064173"/>
                  <a:ext cx="808988"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42160F8D-8544-428D-9187-13E88993096D}"/>
                    </a:ext>
                  </a:extLst>
                </p:cNvPr>
                <p:cNvSpPr txBox="1"/>
                <p:nvPr/>
              </p:nvSpPr>
              <p:spPr>
                <a:xfrm>
                  <a:off x="5917341" y="2403112"/>
                  <a:ext cx="1510163" cy="483515"/>
                </a:xfrm>
                <a:prstGeom prst="rect">
                  <a:avLst/>
                </a:prstGeom>
                <a:noFill/>
              </p:spPr>
              <p:txBody>
                <a:bodyPr wrap="square" rtlCol="0">
                  <a:spAutoFit/>
                </a:bodyPr>
                <a:lstStyle/>
                <a:p>
                  <a:r>
                    <a:rPr lang="de-DE" sz="800" b="1" dirty="0">
                      <a:solidFill>
                        <a:srgbClr val="0070C0"/>
                      </a:solidFill>
                    </a:rPr>
                    <a:t>Global </a:t>
                  </a:r>
                  <a:r>
                    <a:rPr lang="de-DE" sz="800" b="1" dirty="0" err="1">
                      <a:solidFill>
                        <a:srgbClr val="0070C0"/>
                      </a:solidFill>
                    </a:rPr>
                    <a:t>Structural</a:t>
                  </a:r>
                  <a:r>
                    <a:rPr lang="de-DE" sz="800" b="1" dirty="0">
                      <a:solidFill>
                        <a:srgbClr val="0070C0"/>
                      </a:solidFill>
                    </a:rPr>
                    <a:t> Connectivity</a:t>
                  </a:r>
                </a:p>
              </p:txBody>
            </p:sp>
            <p:sp>
              <p:nvSpPr>
                <p:cNvPr id="18" name="Textfeld 17">
                  <a:extLst>
                    <a:ext uri="{FF2B5EF4-FFF2-40B4-BE49-F238E27FC236}">
                      <a16:creationId xmlns:a16="http://schemas.microsoft.com/office/drawing/2014/main" id="{EB3FE428-6640-4122-B421-36BAD72F2202}"/>
                    </a:ext>
                  </a:extLst>
                </p:cNvPr>
                <p:cNvSpPr txBox="1"/>
                <p:nvPr/>
              </p:nvSpPr>
              <p:spPr>
                <a:xfrm>
                  <a:off x="4310303" y="3086999"/>
                  <a:ext cx="529445" cy="516013"/>
                </a:xfrm>
                <a:prstGeom prst="rect">
                  <a:avLst/>
                </a:prstGeom>
                <a:noFill/>
              </p:spPr>
              <p:txBody>
                <a:bodyPr wrap="square" rtlCol="0">
                  <a:spAutoFit/>
                </a:bodyPr>
                <a:lstStyle/>
                <a:p>
                  <a:r>
                    <a:rPr lang="de-DE" sz="1000" dirty="0">
                      <a:solidFill>
                        <a:srgbClr val="0070C0"/>
                      </a:solidFill>
                    </a:rPr>
                    <a:t>a</a:t>
                  </a:r>
                </a:p>
              </p:txBody>
            </p:sp>
            <p:sp>
              <p:nvSpPr>
                <p:cNvPr id="19" name="Textfeld 18">
                  <a:extLst>
                    <a:ext uri="{FF2B5EF4-FFF2-40B4-BE49-F238E27FC236}">
                      <a16:creationId xmlns:a16="http://schemas.microsoft.com/office/drawing/2014/main" id="{2F048737-2716-4B59-A244-02AD4E92E9B6}"/>
                    </a:ext>
                  </a:extLst>
                </p:cNvPr>
                <p:cNvSpPr txBox="1"/>
                <p:nvPr/>
              </p:nvSpPr>
              <p:spPr>
                <a:xfrm>
                  <a:off x="7762043" y="3162021"/>
                  <a:ext cx="529446" cy="516013"/>
                </a:xfrm>
                <a:prstGeom prst="rect">
                  <a:avLst/>
                </a:prstGeom>
                <a:noFill/>
              </p:spPr>
              <p:txBody>
                <a:bodyPr wrap="square" rtlCol="0">
                  <a:spAutoFit/>
                </a:bodyPr>
                <a:lstStyle/>
                <a:p>
                  <a:r>
                    <a:rPr lang="de-DE" sz="1000" dirty="0">
                      <a:solidFill>
                        <a:srgbClr val="0070C0"/>
                      </a:solidFill>
                    </a:rPr>
                    <a:t>b</a:t>
                  </a:r>
                </a:p>
              </p:txBody>
            </p:sp>
          </p:grpSp>
        </p:grpSp>
      </p:grpSp>
      <p:sp>
        <p:nvSpPr>
          <p:cNvPr id="28" name="Title 1">
            <a:extLst>
              <a:ext uri="{FF2B5EF4-FFF2-40B4-BE49-F238E27FC236}">
                <a16:creationId xmlns:a16="http://schemas.microsoft.com/office/drawing/2014/main" id="{B3744961-AA73-42EA-A44E-646AE3B12717}"/>
              </a:ext>
            </a:extLst>
          </p:cNvPr>
          <p:cNvSpPr>
            <a:spLocks noGrp="1"/>
          </p:cNvSpPr>
          <p:nvPr>
            <p:ph type="title"/>
          </p:nvPr>
        </p:nvSpPr>
        <p:spPr>
          <a:xfrm>
            <a:off x="409575" y="1125538"/>
            <a:ext cx="11376025" cy="719137"/>
          </a:xfrm>
        </p:spPr>
        <p:txBody>
          <a:bodyPr/>
          <a:lstStyle/>
          <a:p>
            <a:r>
              <a:rPr lang="en-US" sz="2000" b="1" dirty="0"/>
              <a:t>Mediation Analysis: </a:t>
            </a:r>
            <a:r>
              <a:rPr lang="en-US" sz="2000" dirty="0"/>
              <a:t>Structural connectivity of functional networks as a mediator between age and functional segregation </a:t>
            </a:r>
            <a:r>
              <a:rPr lang="en-US" sz="2000" b="1" dirty="0"/>
              <a:t>(Global)</a:t>
            </a:r>
          </a:p>
        </p:txBody>
      </p:sp>
      <p:sp>
        <p:nvSpPr>
          <p:cNvPr id="29" name="Textfeld 28">
            <a:extLst>
              <a:ext uri="{FF2B5EF4-FFF2-40B4-BE49-F238E27FC236}">
                <a16:creationId xmlns:a16="http://schemas.microsoft.com/office/drawing/2014/main" id="{FE96E0DC-80EB-4770-8378-8B09662A34D8}"/>
              </a:ext>
            </a:extLst>
          </p:cNvPr>
          <p:cNvSpPr txBox="1"/>
          <p:nvPr/>
        </p:nvSpPr>
        <p:spPr bwMode="gray">
          <a:xfrm>
            <a:off x="6981397" y="2026868"/>
            <a:ext cx="4955774" cy="1872206"/>
          </a:xfrm>
          <a:prstGeom prst="rect">
            <a:avLst/>
          </a:prstGeom>
          <a:noFill/>
        </p:spPr>
        <p:txBody>
          <a:bodyPr wrap="square" lIns="0" tIns="0" rIns="0" bIns="0" rtlCol="0">
            <a:noAutofit/>
          </a:bodyPr>
          <a:lstStyle/>
          <a:p>
            <a:pPr marL="216000" indent="-216000" algn="just">
              <a:lnSpc>
                <a:spcPct val="105000"/>
              </a:lnSpc>
              <a:buFont typeface="Arial" panose="020B0604020202020204" pitchFamily="34" charset="0"/>
              <a:buChar char="•"/>
            </a:pPr>
            <a:r>
              <a:rPr lang="en-US" sz="1600" b="1" dirty="0">
                <a:latin typeface="+mj-lt"/>
              </a:rPr>
              <a:t>Global structural connectivity </a:t>
            </a:r>
            <a:r>
              <a:rPr lang="en-US" sz="1600" dirty="0">
                <a:latin typeface="+mj-lt"/>
              </a:rPr>
              <a:t>shows an effect as a </a:t>
            </a:r>
            <a:r>
              <a:rPr lang="en-US" sz="1600" b="1" dirty="0">
                <a:latin typeface="+mj-lt"/>
              </a:rPr>
              <a:t>mediator</a:t>
            </a:r>
            <a:r>
              <a:rPr lang="en-US" sz="1600" dirty="0">
                <a:latin typeface="+mj-lt"/>
              </a:rPr>
              <a:t> between </a:t>
            </a:r>
            <a:r>
              <a:rPr lang="en-US" sz="1600" b="1" dirty="0">
                <a:latin typeface="+mj-lt"/>
              </a:rPr>
              <a:t>age</a:t>
            </a:r>
            <a:r>
              <a:rPr lang="en-US" sz="1600" dirty="0">
                <a:latin typeface="+mj-lt"/>
              </a:rPr>
              <a:t> and </a:t>
            </a:r>
            <a:r>
              <a:rPr lang="en-US" sz="1600" b="1" dirty="0">
                <a:latin typeface="+mj-lt"/>
              </a:rPr>
              <a:t>global segregation</a:t>
            </a:r>
            <a:r>
              <a:rPr lang="en-US" sz="1600" dirty="0">
                <a:latin typeface="+mj-lt"/>
              </a:rPr>
              <a:t>; but not between age and overall global connectivity, between-network connectivity, or within-network connectivity. (data not shown)</a:t>
            </a:r>
            <a:endParaRPr lang="de-DE" sz="1600" dirty="0">
              <a:latin typeface="+mj-lt"/>
            </a:endParaRPr>
          </a:p>
          <a:p>
            <a:pPr algn="just">
              <a:lnSpc>
                <a:spcPct val="105000"/>
              </a:lnSpc>
            </a:pPr>
            <a:endParaRPr lang="en-US" sz="1600" b="1" dirty="0">
              <a:latin typeface="+mj-lt"/>
            </a:endParaRPr>
          </a:p>
          <a:p>
            <a:pPr algn="just">
              <a:lnSpc>
                <a:spcPct val="105000"/>
              </a:lnSpc>
            </a:pPr>
            <a:endParaRPr lang="en-US" sz="1600" dirty="0">
              <a:latin typeface="+mj-lt"/>
            </a:endParaRPr>
          </a:p>
        </p:txBody>
      </p:sp>
      <p:sp>
        <p:nvSpPr>
          <p:cNvPr id="30" name="Rechteck: abgerundete Ecken 29">
            <a:extLst>
              <a:ext uri="{FF2B5EF4-FFF2-40B4-BE49-F238E27FC236}">
                <a16:creationId xmlns:a16="http://schemas.microsoft.com/office/drawing/2014/main" id="{899335DA-FFE2-46E8-8C87-6E4D163C35D6}"/>
              </a:ext>
            </a:extLst>
          </p:cNvPr>
          <p:cNvSpPr/>
          <p:nvPr/>
        </p:nvSpPr>
        <p:spPr>
          <a:xfrm>
            <a:off x="6046040" y="3848013"/>
            <a:ext cx="1308475" cy="6423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Textfeld 33">
            <a:extLst>
              <a:ext uri="{FF2B5EF4-FFF2-40B4-BE49-F238E27FC236}">
                <a16:creationId xmlns:a16="http://schemas.microsoft.com/office/drawing/2014/main" id="{2523E1F7-AC6F-4598-87B8-CAB52A275281}"/>
              </a:ext>
            </a:extLst>
          </p:cNvPr>
          <p:cNvSpPr txBox="1"/>
          <p:nvPr/>
        </p:nvSpPr>
        <p:spPr bwMode="gray">
          <a:xfrm>
            <a:off x="6124865" y="3946144"/>
            <a:ext cx="1308475" cy="415498"/>
          </a:xfrm>
          <a:prstGeom prst="rect">
            <a:avLst/>
          </a:prstGeom>
          <a:noFill/>
        </p:spPr>
        <p:txBody>
          <a:bodyPr wrap="square">
            <a:spAutoFit/>
          </a:bodyPr>
          <a:lstStyle/>
          <a:p>
            <a:r>
              <a:rPr lang="de-DE" sz="1050" dirty="0">
                <a:solidFill>
                  <a:srgbClr val="0070C0"/>
                </a:solidFill>
              </a:rPr>
              <a:t>Global </a:t>
            </a:r>
            <a:r>
              <a:rPr lang="de-DE" sz="1050" dirty="0" err="1">
                <a:solidFill>
                  <a:srgbClr val="0070C0"/>
                </a:solidFill>
              </a:rPr>
              <a:t>Functional</a:t>
            </a:r>
            <a:r>
              <a:rPr lang="de-DE" sz="1050" dirty="0">
                <a:solidFill>
                  <a:srgbClr val="0070C0"/>
                </a:solidFill>
              </a:rPr>
              <a:t> Connectivity</a:t>
            </a:r>
          </a:p>
        </p:txBody>
      </p:sp>
      <p:sp>
        <p:nvSpPr>
          <p:cNvPr id="35" name="Rechteck: abgerundete Ecken 34">
            <a:extLst>
              <a:ext uri="{FF2B5EF4-FFF2-40B4-BE49-F238E27FC236}">
                <a16:creationId xmlns:a16="http://schemas.microsoft.com/office/drawing/2014/main" id="{E5BD1DB2-2AAA-4B02-AAA7-92C3210861B4}"/>
              </a:ext>
            </a:extLst>
          </p:cNvPr>
          <p:cNvSpPr/>
          <p:nvPr/>
        </p:nvSpPr>
        <p:spPr>
          <a:xfrm>
            <a:off x="7542543" y="3848011"/>
            <a:ext cx="1308475" cy="6423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Textfeld 35">
            <a:extLst>
              <a:ext uri="{FF2B5EF4-FFF2-40B4-BE49-F238E27FC236}">
                <a16:creationId xmlns:a16="http://schemas.microsoft.com/office/drawing/2014/main" id="{7C93C34E-F775-4A29-B1CB-E7F745B376D4}"/>
              </a:ext>
            </a:extLst>
          </p:cNvPr>
          <p:cNvSpPr txBox="1"/>
          <p:nvPr/>
        </p:nvSpPr>
        <p:spPr bwMode="gray">
          <a:xfrm>
            <a:off x="7585740" y="3946144"/>
            <a:ext cx="1308475" cy="415498"/>
          </a:xfrm>
          <a:prstGeom prst="rect">
            <a:avLst/>
          </a:prstGeom>
          <a:noFill/>
        </p:spPr>
        <p:txBody>
          <a:bodyPr wrap="square">
            <a:spAutoFit/>
          </a:bodyPr>
          <a:lstStyle/>
          <a:p>
            <a:r>
              <a:rPr lang="de-DE" sz="1050" dirty="0">
                <a:solidFill>
                  <a:srgbClr val="0070C0"/>
                </a:solidFill>
              </a:rPr>
              <a:t>Global </a:t>
            </a:r>
            <a:r>
              <a:rPr lang="de-DE" sz="1050" dirty="0" err="1">
                <a:solidFill>
                  <a:srgbClr val="0070C0"/>
                </a:solidFill>
              </a:rPr>
              <a:t>Functional</a:t>
            </a:r>
            <a:r>
              <a:rPr lang="de-DE" sz="1050" dirty="0">
                <a:solidFill>
                  <a:srgbClr val="0070C0"/>
                </a:solidFill>
              </a:rPr>
              <a:t> </a:t>
            </a:r>
            <a:r>
              <a:rPr lang="de-DE" sz="1050" dirty="0" err="1">
                <a:solidFill>
                  <a:srgbClr val="0070C0"/>
                </a:solidFill>
              </a:rPr>
              <a:t>within</a:t>
            </a:r>
            <a:r>
              <a:rPr lang="de-DE" sz="1050" dirty="0">
                <a:solidFill>
                  <a:srgbClr val="0070C0"/>
                </a:solidFill>
              </a:rPr>
              <a:t> </a:t>
            </a:r>
            <a:r>
              <a:rPr lang="de-DE" sz="1050" dirty="0" err="1">
                <a:solidFill>
                  <a:srgbClr val="0070C0"/>
                </a:solidFill>
              </a:rPr>
              <a:t>connectivity</a:t>
            </a:r>
            <a:endParaRPr lang="de-DE" sz="1050" dirty="0">
              <a:solidFill>
                <a:srgbClr val="0070C0"/>
              </a:solidFill>
            </a:endParaRPr>
          </a:p>
        </p:txBody>
      </p:sp>
      <p:sp>
        <p:nvSpPr>
          <p:cNvPr id="37" name="Rechteck: abgerundete Ecken 36">
            <a:extLst>
              <a:ext uri="{FF2B5EF4-FFF2-40B4-BE49-F238E27FC236}">
                <a16:creationId xmlns:a16="http://schemas.microsoft.com/office/drawing/2014/main" id="{A80BF4E3-E9FD-41B1-B777-0F95010D0386}"/>
              </a:ext>
            </a:extLst>
          </p:cNvPr>
          <p:cNvSpPr/>
          <p:nvPr/>
        </p:nvSpPr>
        <p:spPr>
          <a:xfrm>
            <a:off x="9035369" y="3834311"/>
            <a:ext cx="1308475" cy="6423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Textfeld 37">
            <a:extLst>
              <a:ext uri="{FF2B5EF4-FFF2-40B4-BE49-F238E27FC236}">
                <a16:creationId xmlns:a16="http://schemas.microsoft.com/office/drawing/2014/main" id="{A65E47F2-3A91-461D-AB84-A217A007EDD4}"/>
              </a:ext>
            </a:extLst>
          </p:cNvPr>
          <p:cNvSpPr txBox="1"/>
          <p:nvPr/>
        </p:nvSpPr>
        <p:spPr bwMode="gray">
          <a:xfrm>
            <a:off x="9078566" y="3880656"/>
            <a:ext cx="1308475" cy="577081"/>
          </a:xfrm>
          <a:prstGeom prst="rect">
            <a:avLst/>
          </a:prstGeom>
          <a:noFill/>
        </p:spPr>
        <p:txBody>
          <a:bodyPr wrap="square">
            <a:spAutoFit/>
          </a:bodyPr>
          <a:lstStyle/>
          <a:p>
            <a:r>
              <a:rPr lang="de-DE" sz="1050" dirty="0">
                <a:solidFill>
                  <a:srgbClr val="0070C0"/>
                </a:solidFill>
              </a:rPr>
              <a:t>Global </a:t>
            </a:r>
            <a:r>
              <a:rPr lang="de-DE" sz="1050" dirty="0" err="1">
                <a:solidFill>
                  <a:srgbClr val="0070C0"/>
                </a:solidFill>
              </a:rPr>
              <a:t>Functional</a:t>
            </a:r>
            <a:r>
              <a:rPr lang="de-DE" sz="1050" dirty="0">
                <a:solidFill>
                  <a:srgbClr val="0070C0"/>
                </a:solidFill>
              </a:rPr>
              <a:t> </a:t>
            </a:r>
            <a:r>
              <a:rPr lang="de-DE" sz="1050" dirty="0" err="1">
                <a:solidFill>
                  <a:srgbClr val="0070C0"/>
                </a:solidFill>
              </a:rPr>
              <a:t>between</a:t>
            </a:r>
            <a:r>
              <a:rPr lang="de-DE" sz="1050" dirty="0">
                <a:solidFill>
                  <a:srgbClr val="0070C0"/>
                </a:solidFill>
              </a:rPr>
              <a:t> </a:t>
            </a:r>
            <a:r>
              <a:rPr lang="de-DE" sz="1050" dirty="0" err="1">
                <a:solidFill>
                  <a:srgbClr val="0070C0"/>
                </a:solidFill>
              </a:rPr>
              <a:t>connectivity</a:t>
            </a:r>
            <a:endParaRPr lang="de-DE" sz="1050" dirty="0">
              <a:solidFill>
                <a:srgbClr val="0070C0"/>
              </a:solidFill>
            </a:endParaRPr>
          </a:p>
        </p:txBody>
      </p:sp>
    </p:spTree>
    <p:extLst>
      <p:ext uri="{BB962C8B-B14F-4D97-AF65-F5344CB8AC3E}">
        <p14:creationId xmlns:p14="http://schemas.microsoft.com/office/powerpoint/2010/main" val="231713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Grafik 50">
            <a:extLst>
              <a:ext uri="{FF2B5EF4-FFF2-40B4-BE49-F238E27FC236}">
                <a16:creationId xmlns:a16="http://schemas.microsoft.com/office/drawing/2014/main" id="{1EA5F2C1-E9CD-467F-A78E-C962571C9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709" y="2201977"/>
            <a:ext cx="1648775" cy="1221186"/>
          </a:xfrm>
          <a:prstGeom prst="rect">
            <a:avLst/>
          </a:prstGeom>
        </p:spPr>
      </p:pic>
      <p:sp>
        <p:nvSpPr>
          <p:cNvPr id="2" name="Datumsplatzhalter 1">
            <a:extLst>
              <a:ext uri="{FF2B5EF4-FFF2-40B4-BE49-F238E27FC236}">
                <a16:creationId xmlns:a16="http://schemas.microsoft.com/office/drawing/2014/main" id="{EBB36BBE-604B-48FB-9299-73C537B6DB14}"/>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3DC84818-B5BE-4F41-BCAC-B76E78241ED2}"/>
              </a:ext>
            </a:extLst>
          </p:cNvPr>
          <p:cNvSpPr>
            <a:spLocks noGrp="1"/>
          </p:cNvSpPr>
          <p:nvPr>
            <p:ph type="ftr" sz="quarter" idx="11"/>
          </p:nvPr>
        </p:nvSpPr>
        <p:spPr>
          <a:xfrm>
            <a:off x="5871590" y="332656"/>
            <a:ext cx="5554013" cy="216024"/>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4" name="Foliennummernplatzhalter 3">
            <a:extLst>
              <a:ext uri="{FF2B5EF4-FFF2-40B4-BE49-F238E27FC236}">
                <a16:creationId xmlns:a16="http://schemas.microsoft.com/office/drawing/2014/main" id="{16CA2105-24B4-4EB0-934C-573B7DCAD99C}"/>
              </a:ext>
            </a:extLst>
          </p:cNvPr>
          <p:cNvSpPr>
            <a:spLocks noGrp="1"/>
          </p:cNvSpPr>
          <p:nvPr>
            <p:ph type="sldNum" sz="quarter" idx="12"/>
          </p:nvPr>
        </p:nvSpPr>
        <p:spPr/>
        <p:txBody>
          <a:bodyPr/>
          <a:lstStyle/>
          <a:p>
            <a:fld id="{9B00EF49-7894-4F53-A8DD-F7DB3BFC5032}" type="slidenum">
              <a:rPr lang="de-DE" smtClean="0"/>
              <a:t>13</a:t>
            </a:fld>
            <a:endParaRPr lang="de-DE" dirty="0"/>
          </a:p>
        </p:txBody>
      </p:sp>
      <p:grpSp>
        <p:nvGrpSpPr>
          <p:cNvPr id="5" name="Gruppieren 4">
            <a:extLst>
              <a:ext uri="{FF2B5EF4-FFF2-40B4-BE49-F238E27FC236}">
                <a16:creationId xmlns:a16="http://schemas.microsoft.com/office/drawing/2014/main" id="{F3AD0C8F-5238-427E-BC0E-CF3D5783E9EA}"/>
              </a:ext>
            </a:extLst>
          </p:cNvPr>
          <p:cNvGrpSpPr/>
          <p:nvPr/>
        </p:nvGrpSpPr>
        <p:grpSpPr>
          <a:xfrm>
            <a:off x="21798" y="2131682"/>
            <a:ext cx="6629943" cy="1389178"/>
            <a:chOff x="560105" y="1412776"/>
            <a:chExt cx="10722058" cy="2499381"/>
          </a:xfrm>
        </p:grpSpPr>
        <p:pic>
          <p:nvPicPr>
            <p:cNvPr id="6" name="Grafik 5" descr="Ein Bild, das drinnen enthält.&#10;&#10;Automatisch generierte Beschreibung">
              <a:extLst>
                <a:ext uri="{FF2B5EF4-FFF2-40B4-BE49-F238E27FC236}">
                  <a16:creationId xmlns:a16="http://schemas.microsoft.com/office/drawing/2014/main" id="{90178A3C-0D37-40B4-B7C6-3976D9952F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811" y="1481887"/>
              <a:ext cx="3168352" cy="2430270"/>
            </a:xfrm>
            <a:prstGeom prst="rect">
              <a:avLst/>
            </a:prstGeom>
          </p:spPr>
        </p:pic>
        <p:pic>
          <p:nvPicPr>
            <p:cNvPr id="10" name="Grafik 9">
              <a:extLst>
                <a:ext uri="{FF2B5EF4-FFF2-40B4-BE49-F238E27FC236}">
                  <a16:creationId xmlns:a16="http://schemas.microsoft.com/office/drawing/2014/main" id="{5B8447B9-223F-4905-8887-1EF7664B8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1243" y="1416993"/>
              <a:ext cx="3505867" cy="2426053"/>
            </a:xfrm>
            <a:prstGeom prst="rect">
              <a:avLst/>
            </a:prstGeom>
          </p:spPr>
        </p:pic>
        <p:pic>
          <p:nvPicPr>
            <p:cNvPr id="8" name="Grafik 7" descr="Ein Bild, das Licht enthält.&#10;&#10;Automatisch generierte Beschreibung">
              <a:extLst>
                <a:ext uri="{FF2B5EF4-FFF2-40B4-BE49-F238E27FC236}">
                  <a16:creationId xmlns:a16="http://schemas.microsoft.com/office/drawing/2014/main" id="{2D541A48-C95F-4DF1-8EDD-D8A5655D12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105" y="1412776"/>
              <a:ext cx="3240360" cy="2430270"/>
            </a:xfrm>
            <a:prstGeom prst="rect">
              <a:avLst/>
            </a:prstGeom>
          </p:spPr>
        </p:pic>
        <p:pic>
          <p:nvPicPr>
            <p:cNvPr id="12" name="Grafik 11" descr="Ein Bild, das drinnen enthält.&#10;&#10;Automatisch generierte Beschreibung">
              <a:extLst>
                <a:ext uri="{FF2B5EF4-FFF2-40B4-BE49-F238E27FC236}">
                  <a16:creationId xmlns:a16="http://schemas.microsoft.com/office/drawing/2014/main" id="{360AFBA6-E69B-4D39-8234-3540AFAC2A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5539" y="1444204"/>
              <a:ext cx="3024336" cy="2430271"/>
            </a:xfrm>
            <a:prstGeom prst="rect">
              <a:avLst/>
            </a:prstGeom>
          </p:spPr>
        </p:pic>
        <p:pic>
          <p:nvPicPr>
            <p:cNvPr id="14" name="Grafik 13">
              <a:extLst>
                <a:ext uri="{FF2B5EF4-FFF2-40B4-BE49-F238E27FC236}">
                  <a16:creationId xmlns:a16="http://schemas.microsoft.com/office/drawing/2014/main" id="{1C631319-7E0F-4A80-989F-ABFD51110C1B}"/>
                </a:ext>
              </a:extLst>
            </p:cNvPr>
            <p:cNvPicPr>
              <a:picLocks noChangeAspect="1"/>
            </p:cNvPicPr>
            <p:nvPr/>
          </p:nvPicPr>
          <p:blipFill>
            <a:blip r:embed="rId7"/>
            <a:stretch>
              <a:fillRect/>
            </a:stretch>
          </p:blipFill>
          <p:spPr>
            <a:xfrm>
              <a:off x="5658819" y="2852936"/>
              <a:ext cx="438768" cy="853160"/>
            </a:xfrm>
            <a:prstGeom prst="rect">
              <a:avLst/>
            </a:prstGeom>
          </p:spPr>
        </p:pic>
      </p:grpSp>
      <p:grpSp>
        <p:nvGrpSpPr>
          <p:cNvPr id="7" name="Gruppieren 6">
            <a:extLst>
              <a:ext uri="{FF2B5EF4-FFF2-40B4-BE49-F238E27FC236}">
                <a16:creationId xmlns:a16="http://schemas.microsoft.com/office/drawing/2014/main" id="{C10255C2-65C2-40C3-8FB5-68BC69472D2B}"/>
              </a:ext>
            </a:extLst>
          </p:cNvPr>
          <p:cNvGrpSpPr/>
          <p:nvPr/>
        </p:nvGrpSpPr>
        <p:grpSpPr>
          <a:xfrm>
            <a:off x="126669" y="954751"/>
            <a:ext cx="6552728" cy="1204989"/>
            <a:chOff x="523660" y="843078"/>
            <a:chExt cx="10932890" cy="2202507"/>
          </a:xfrm>
        </p:grpSpPr>
        <p:pic>
          <p:nvPicPr>
            <p:cNvPr id="9" name="Grafik 8">
              <a:extLst>
                <a:ext uri="{FF2B5EF4-FFF2-40B4-BE49-F238E27FC236}">
                  <a16:creationId xmlns:a16="http://schemas.microsoft.com/office/drawing/2014/main" id="{19AEA655-7E53-4CEF-A91B-89BBAAE02F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660" y="843078"/>
              <a:ext cx="2632886" cy="2114734"/>
            </a:xfrm>
            <a:prstGeom prst="rect">
              <a:avLst/>
            </a:prstGeom>
          </p:spPr>
        </p:pic>
        <p:pic>
          <p:nvPicPr>
            <p:cNvPr id="13" name="Grafik 12">
              <a:extLst>
                <a:ext uri="{FF2B5EF4-FFF2-40B4-BE49-F238E27FC236}">
                  <a16:creationId xmlns:a16="http://schemas.microsoft.com/office/drawing/2014/main" id="{173578E3-6D21-4391-950B-487D80797B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7189" y="886183"/>
              <a:ext cx="2632886" cy="2114734"/>
            </a:xfrm>
            <a:prstGeom prst="rect">
              <a:avLst/>
            </a:prstGeom>
          </p:spPr>
        </p:pic>
        <p:pic>
          <p:nvPicPr>
            <p:cNvPr id="16" name="Grafik 15">
              <a:extLst>
                <a:ext uri="{FF2B5EF4-FFF2-40B4-BE49-F238E27FC236}">
                  <a16:creationId xmlns:a16="http://schemas.microsoft.com/office/drawing/2014/main" id="{2580AB7A-3724-4F42-AFAE-D65AF66DC84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9549" y="865928"/>
              <a:ext cx="2632886" cy="2114734"/>
            </a:xfrm>
            <a:prstGeom prst="rect">
              <a:avLst/>
            </a:prstGeom>
          </p:spPr>
        </p:pic>
        <p:pic>
          <p:nvPicPr>
            <p:cNvPr id="18" name="Grafik 17">
              <a:extLst>
                <a:ext uri="{FF2B5EF4-FFF2-40B4-BE49-F238E27FC236}">
                  <a16:creationId xmlns:a16="http://schemas.microsoft.com/office/drawing/2014/main" id="{29EF030B-C8FC-413C-86D9-E93444E5ED8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05105" y="865928"/>
              <a:ext cx="2851445" cy="2179657"/>
            </a:xfrm>
            <a:prstGeom prst="rect">
              <a:avLst/>
            </a:prstGeom>
          </p:spPr>
        </p:pic>
      </p:grpSp>
      <p:grpSp>
        <p:nvGrpSpPr>
          <p:cNvPr id="11" name="Gruppieren 10">
            <a:extLst>
              <a:ext uri="{FF2B5EF4-FFF2-40B4-BE49-F238E27FC236}">
                <a16:creationId xmlns:a16="http://schemas.microsoft.com/office/drawing/2014/main" id="{F2653FF5-19E6-4A79-925F-07D83E947C5B}"/>
              </a:ext>
            </a:extLst>
          </p:cNvPr>
          <p:cNvGrpSpPr/>
          <p:nvPr/>
        </p:nvGrpSpPr>
        <p:grpSpPr>
          <a:xfrm>
            <a:off x="58416" y="3514446"/>
            <a:ext cx="6461440" cy="1093598"/>
            <a:chOff x="491951" y="5145094"/>
            <a:chExt cx="10516099" cy="1699627"/>
          </a:xfrm>
        </p:grpSpPr>
        <p:pic>
          <p:nvPicPr>
            <p:cNvPr id="21" name="Grafik 20">
              <a:extLst>
                <a:ext uri="{FF2B5EF4-FFF2-40B4-BE49-F238E27FC236}">
                  <a16:creationId xmlns:a16="http://schemas.microsoft.com/office/drawing/2014/main" id="{DCDCFA0B-467A-499E-A6D8-20EC5CD1488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1951" y="5152540"/>
              <a:ext cx="2544173" cy="1645999"/>
            </a:xfrm>
            <a:prstGeom prst="rect">
              <a:avLst/>
            </a:prstGeom>
          </p:spPr>
        </p:pic>
        <p:pic>
          <p:nvPicPr>
            <p:cNvPr id="23" name="Grafik 22">
              <a:extLst>
                <a:ext uri="{FF2B5EF4-FFF2-40B4-BE49-F238E27FC236}">
                  <a16:creationId xmlns:a16="http://schemas.microsoft.com/office/drawing/2014/main" id="{CCC8B81A-EDAF-4624-92B8-C72EFF54280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50057" y="5145094"/>
              <a:ext cx="2544172" cy="1653445"/>
            </a:xfrm>
            <a:prstGeom prst="rect">
              <a:avLst/>
            </a:prstGeom>
          </p:spPr>
        </p:pic>
        <p:pic>
          <p:nvPicPr>
            <p:cNvPr id="25" name="Grafik 24">
              <a:extLst>
                <a:ext uri="{FF2B5EF4-FFF2-40B4-BE49-F238E27FC236}">
                  <a16:creationId xmlns:a16="http://schemas.microsoft.com/office/drawing/2014/main" id="{0BD3543B-BE16-4EAB-8FDC-BC98552623D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63953" y="5156691"/>
              <a:ext cx="2544172" cy="1656502"/>
            </a:xfrm>
            <a:prstGeom prst="rect">
              <a:avLst/>
            </a:prstGeom>
          </p:spPr>
        </p:pic>
        <p:pic>
          <p:nvPicPr>
            <p:cNvPr id="27" name="Grafik 26">
              <a:extLst>
                <a:ext uri="{FF2B5EF4-FFF2-40B4-BE49-F238E27FC236}">
                  <a16:creationId xmlns:a16="http://schemas.microsoft.com/office/drawing/2014/main" id="{34620F8C-6560-44D4-B887-E3A75D96D309}"/>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63878" y="5188218"/>
              <a:ext cx="2544172" cy="1656503"/>
            </a:xfrm>
            <a:prstGeom prst="rect">
              <a:avLst/>
            </a:prstGeom>
          </p:spPr>
        </p:pic>
      </p:grpSp>
      <p:pic>
        <p:nvPicPr>
          <p:cNvPr id="20" name="Grafik 19">
            <a:extLst>
              <a:ext uri="{FF2B5EF4-FFF2-40B4-BE49-F238E27FC236}">
                <a16:creationId xmlns:a16="http://schemas.microsoft.com/office/drawing/2014/main" id="{8221907F-0CE0-4193-B383-6648FA68EB6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424338" y="5589240"/>
            <a:ext cx="1641667" cy="1196752"/>
          </a:xfrm>
          <a:prstGeom prst="rect">
            <a:avLst/>
          </a:prstGeom>
        </p:spPr>
      </p:pic>
      <p:pic>
        <p:nvPicPr>
          <p:cNvPr id="24" name="Grafik 23">
            <a:extLst>
              <a:ext uri="{FF2B5EF4-FFF2-40B4-BE49-F238E27FC236}">
                <a16:creationId xmlns:a16="http://schemas.microsoft.com/office/drawing/2014/main" id="{5C64AD13-2DE7-4B72-9690-DD2F7E9DCCD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1085" y="5644687"/>
            <a:ext cx="1512889" cy="1102875"/>
          </a:xfrm>
          <a:prstGeom prst="rect">
            <a:avLst/>
          </a:prstGeom>
        </p:spPr>
      </p:pic>
      <p:pic>
        <p:nvPicPr>
          <p:cNvPr id="28" name="Grafik 27">
            <a:extLst>
              <a:ext uri="{FF2B5EF4-FFF2-40B4-BE49-F238E27FC236}">
                <a16:creationId xmlns:a16="http://schemas.microsoft.com/office/drawing/2014/main" id="{A8CE3EBC-9367-4DCF-B740-4F7D0AAAC5C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37121" y="5589240"/>
            <a:ext cx="1641667" cy="1196752"/>
          </a:xfrm>
          <a:prstGeom prst="rect">
            <a:avLst/>
          </a:prstGeom>
        </p:spPr>
      </p:pic>
      <p:pic>
        <p:nvPicPr>
          <p:cNvPr id="30" name="Grafik 29">
            <a:extLst>
              <a:ext uri="{FF2B5EF4-FFF2-40B4-BE49-F238E27FC236}">
                <a16:creationId xmlns:a16="http://schemas.microsoft.com/office/drawing/2014/main" id="{230DFF6E-204E-4B8E-8953-D8B0AC8FDB8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763546" y="5584526"/>
            <a:ext cx="1563224" cy="1139567"/>
          </a:xfrm>
          <a:prstGeom prst="rect">
            <a:avLst/>
          </a:prstGeom>
        </p:spPr>
      </p:pic>
      <p:pic>
        <p:nvPicPr>
          <p:cNvPr id="32" name="Grafik 31">
            <a:extLst>
              <a:ext uri="{FF2B5EF4-FFF2-40B4-BE49-F238E27FC236}">
                <a16:creationId xmlns:a16="http://schemas.microsoft.com/office/drawing/2014/main" id="{D1A9297D-958D-4902-B349-B466B45507D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720283" y="3409181"/>
            <a:ext cx="1606487" cy="1171106"/>
          </a:xfrm>
          <a:prstGeom prst="rect">
            <a:avLst/>
          </a:prstGeom>
        </p:spPr>
      </p:pic>
      <p:pic>
        <p:nvPicPr>
          <p:cNvPr id="34" name="Grafik 33">
            <a:extLst>
              <a:ext uri="{FF2B5EF4-FFF2-40B4-BE49-F238E27FC236}">
                <a16:creationId xmlns:a16="http://schemas.microsoft.com/office/drawing/2014/main" id="{4A1EE872-695F-4BE3-9164-21B5F6F5208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310938" y="3377545"/>
            <a:ext cx="1517893" cy="1106522"/>
          </a:xfrm>
          <a:prstGeom prst="rect">
            <a:avLst/>
          </a:prstGeom>
        </p:spPr>
      </p:pic>
      <p:pic>
        <p:nvPicPr>
          <p:cNvPr id="19" name="Grafik 18">
            <a:extLst>
              <a:ext uri="{FF2B5EF4-FFF2-40B4-BE49-F238E27FC236}">
                <a16:creationId xmlns:a16="http://schemas.microsoft.com/office/drawing/2014/main" id="{A84285C6-F2EC-4BFD-A643-A3A43C651FF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23845" y="1055817"/>
            <a:ext cx="1587093" cy="1156968"/>
          </a:xfrm>
          <a:prstGeom prst="rect">
            <a:avLst/>
          </a:prstGeom>
        </p:spPr>
      </p:pic>
      <p:pic>
        <p:nvPicPr>
          <p:cNvPr id="26" name="Grafik 25">
            <a:extLst>
              <a:ext uri="{FF2B5EF4-FFF2-40B4-BE49-F238E27FC236}">
                <a16:creationId xmlns:a16="http://schemas.microsoft.com/office/drawing/2014/main" id="{1006882D-6BE0-484F-A461-6EC30D6E64D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92080" y="1025609"/>
            <a:ext cx="1585135" cy="1155540"/>
          </a:xfrm>
          <a:prstGeom prst="rect">
            <a:avLst/>
          </a:prstGeom>
        </p:spPr>
      </p:pic>
      <p:pic>
        <p:nvPicPr>
          <p:cNvPr id="31" name="Grafik 30">
            <a:extLst>
              <a:ext uri="{FF2B5EF4-FFF2-40B4-BE49-F238E27FC236}">
                <a16:creationId xmlns:a16="http://schemas.microsoft.com/office/drawing/2014/main" id="{98073F1B-688A-4CBE-85AF-15B0792D8BA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877215" y="1205318"/>
            <a:ext cx="1518452" cy="867934"/>
          </a:xfrm>
          <a:prstGeom prst="rect">
            <a:avLst/>
          </a:prstGeom>
        </p:spPr>
      </p:pic>
      <p:pic>
        <p:nvPicPr>
          <p:cNvPr id="35" name="Grafik 34">
            <a:extLst>
              <a:ext uri="{FF2B5EF4-FFF2-40B4-BE49-F238E27FC236}">
                <a16:creationId xmlns:a16="http://schemas.microsoft.com/office/drawing/2014/main" id="{4D786783-A401-4214-84D9-B7500E363A1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966932" y="3423163"/>
            <a:ext cx="1491477" cy="1087265"/>
          </a:xfrm>
          <a:prstGeom prst="rect">
            <a:avLst/>
          </a:prstGeom>
        </p:spPr>
      </p:pic>
      <p:pic>
        <p:nvPicPr>
          <p:cNvPr id="37" name="Grafik 36">
            <a:extLst>
              <a:ext uri="{FF2B5EF4-FFF2-40B4-BE49-F238E27FC236}">
                <a16:creationId xmlns:a16="http://schemas.microsoft.com/office/drawing/2014/main" id="{02DF5D10-C49D-4D66-B44C-9FD2C75ED47D}"/>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979933" y="5598149"/>
            <a:ext cx="1416428" cy="1032556"/>
          </a:xfrm>
          <a:prstGeom prst="rect">
            <a:avLst/>
          </a:prstGeom>
        </p:spPr>
      </p:pic>
      <p:pic>
        <p:nvPicPr>
          <p:cNvPr id="39" name="Grafik 38">
            <a:extLst>
              <a:ext uri="{FF2B5EF4-FFF2-40B4-BE49-F238E27FC236}">
                <a16:creationId xmlns:a16="http://schemas.microsoft.com/office/drawing/2014/main" id="{3EC2212C-180A-4544-8E78-9F1D4F03DF6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252501" y="2188177"/>
            <a:ext cx="1712471" cy="1333731"/>
          </a:xfrm>
          <a:prstGeom prst="rect">
            <a:avLst/>
          </a:prstGeom>
        </p:spPr>
      </p:pic>
      <p:pic>
        <p:nvPicPr>
          <p:cNvPr id="43" name="Grafik 42" descr="Ein Bild, das Schuhe enthält.&#10;&#10;Automatisch generierte Beschreibung">
            <a:extLst>
              <a:ext uri="{FF2B5EF4-FFF2-40B4-BE49-F238E27FC236}">
                <a16:creationId xmlns:a16="http://schemas.microsoft.com/office/drawing/2014/main" id="{5D2D3105-863E-49E8-8AD3-E0F5C50C788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317505" y="4345791"/>
            <a:ext cx="1651646" cy="1238735"/>
          </a:xfrm>
          <a:prstGeom prst="rect">
            <a:avLst/>
          </a:prstGeom>
        </p:spPr>
      </p:pic>
      <p:pic>
        <p:nvPicPr>
          <p:cNvPr id="45" name="Grafik 44">
            <a:extLst>
              <a:ext uri="{FF2B5EF4-FFF2-40B4-BE49-F238E27FC236}">
                <a16:creationId xmlns:a16="http://schemas.microsoft.com/office/drawing/2014/main" id="{13788FF6-59A3-482B-9384-FB58DB2EE2DC}"/>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6710" y="4345791"/>
            <a:ext cx="1691680" cy="1268760"/>
          </a:xfrm>
          <a:prstGeom prst="rect">
            <a:avLst/>
          </a:prstGeom>
        </p:spPr>
      </p:pic>
      <p:pic>
        <p:nvPicPr>
          <p:cNvPr id="17" name="Grafik 16">
            <a:extLst>
              <a:ext uri="{FF2B5EF4-FFF2-40B4-BE49-F238E27FC236}">
                <a16:creationId xmlns:a16="http://schemas.microsoft.com/office/drawing/2014/main" id="{8C5FB976-B787-4321-8F29-D78F924A99D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4889" y="5589240"/>
            <a:ext cx="1702971" cy="1241441"/>
          </a:xfrm>
          <a:prstGeom prst="rect">
            <a:avLst/>
          </a:prstGeom>
        </p:spPr>
      </p:pic>
      <p:pic>
        <p:nvPicPr>
          <p:cNvPr id="47" name="Grafik 46">
            <a:extLst>
              <a:ext uri="{FF2B5EF4-FFF2-40B4-BE49-F238E27FC236}">
                <a16:creationId xmlns:a16="http://schemas.microsoft.com/office/drawing/2014/main" id="{FB298A6C-C5A7-4181-92E7-76078F7216D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3336770" y="4325551"/>
            <a:ext cx="1691680" cy="1268760"/>
          </a:xfrm>
          <a:prstGeom prst="rect">
            <a:avLst/>
          </a:prstGeom>
        </p:spPr>
      </p:pic>
      <p:pic>
        <p:nvPicPr>
          <p:cNvPr id="49" name="Grafik 48" descr="Ein Bild, das Schuhe enthält.&#10;&#10;Automatisch generierte Beschreibung">
            <a:extLst>
              <a:ext uri="{FF2B5EF4-FFF2-40B4-BE49-F238E27FC236}">
                <a16:creationId xmlns:a16="http://schemas.microsoft.com/office/drawing/2014/main" id="{75C36105-0C6F-4371-8D5B-C7771491BB5C}"/>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968424" y="4345792"/>
            <a:ext cx="1651645" cy="1238734"/>
          </a:xfrm>
          <a:prstGeom prst="rect">
            <a:avLst/>
          </a:prstGeom>
        </p:spPr>
      </p:pic>
      <p:pic>
        <p:nvPicPr>
          <p:cNvPr id="53" name="Grafik 52">
            <a:extLst>
              <a:ext uri="{FF2B5EF4-FFF2-40B4-BE49-F238E27FC236}">
                <a16:creationId xmlns:a16="http://schemas.microsoft.com/office/drawing/2014/main" id="{AA726FF0-A4DD-49D3-ACB9-62B1FDE11AE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6694669" y="4359058"/>
            <a:ext cx="1616269" cy="1212202"/>
          </a:xfrm>
          <a:prstGeom prst="rect">
            <a:avLst/>
          </a:prstGeom>
        </p:spPr>
      </p:pic>
      <p:pic>
        <p:nvPicPr>
          <p:cNvPr id="55" name="Grafik 54">
            <a:extLst>
              <a:ext uri="{FF2B5EF4-FFF2-40B4-BE49-F238E27FC236}">
                <a16:creationId xmlns:a16="http://schemas.microsoft.com/office/drawing/2014/main" id="{320B0519-42A0-4A0F-B532-26C6D1B2EAD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848702" y="2147216"/>
            <a:ext cx="1770477" cy="1327857"/>
          </a:xfrm>
          <a:prstGeom prst="rect">
            <a:avLst/>
          </a:prstGeom>
        </p:spPr>
      </p:pic>
      <p:pic>
        <p:nvPicPr>
          <p:cNvPr id="57" name="Grafik 56">
            <a:extLst>
              <a:ext uri="{FF2B5EF4-FFF2-40B4-BE49-F238E27FC236}">
                <a16:creationId xmlns:a16="http://schemas.microsoft.com/office/drawing/2014/main" id="{0D64CA96-BFE6-4CD8-B9AD-ACA81E5F27A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9975718" y="4357080"/>
            <a:ext cx="1607602" cy="1205702"/>
          </a:xfrm>
          <a:prstGeom prst="rect">
            <a:avLst/>
          </a:prstGeom>
        </p:spPr>
      </p:pic>
      <p:sp>
        <p:nvSpPr>
          <p:cNvPr id="59" name="Multiplikationszeichen 58">
            <a:extLst>
              <a:ext uri="{FF2B5EF4-FFF2-40B4-BE49-F238E27FC236}">
                <a16:creationId xmlns:a16="http://schemas.microsoft.com/office/drawing/2014/main" id="{58370181-2119-43C0-96FE-72A9589AEED6}"/>
              </a:ext>
            </a:extLst>
          </p:cNvPr>
          <p:cNvSpPr/>
          <p:nvPr/>
        </p:nvSpPr>
        <p:spPr bwMode="gray">
          <a:xfrm>
            <a:off x="2226024" y="4772404"/>
            <a:ext cx="648072" cy="648072"/>
          </a:xfrm>
          <a:prstGeom prst="mathMultiply">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60" name="Multiplikationszeichen 59">
            <a:extLst>
              <a:ext uri="{FF2B5EF4-FFF2-40B4-BE49-F238E27FC236}">
                <a16:creationId xmlns:a16="http://schemas.microsoft.com/office/drawing/2014/main" id="{316D44F2-922B-40F9-B3E9-ED0423C2AEF3}"/>
              </a:ext>
            </a:extLst>
          </p:cNvPr>
          <p:cNvSpPr/>
          <p:nvPr/>
        </p:nvSpPr>
        <p:spPr bwMode="gray">
          <a:xfrm>
            <a:off x="2232754" y="5877248"/>
            <a:ext cx="648072" cy="648072"/>
          </a:xfrm>
          <a:prstGeom prst="mathMultiply">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61" name="Rechteck 60">
            <a:extLst>
              <a:ext uri="{FF2B5EF4-FFF2-40B4-BE49-F238E27FC236}">
                <a16:creationId xmlns:a16="http://schemas.microsoft.com/office/drawing/2014/main" id="{540BD16D-6982-4840-9C5F-4D4A14745643}"/>
              </a:ext>
            </a:extLst>
          </p:cNvPr>
          <p:cNvSpPr/>
          <p:nvPr/>
        </p:nvSpPr>
        <p:spPr bwMode="gray">
          <a:xfrm>
            <a:off x="8473851" y="904983"/>
            <a:ext cx="1456438" cy="58810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Tree>
    <p:extLst>
      <p:ext uri="{BB962C8B-B14F-4D97-AF65-F5344CB8AC3E}">
        <p14:creationId xmlns:p14="http://schemas.microsoft.com/office/powerpoint/2010/main" val="11250299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531FD00-DCE3-4ABE-A15F-18577F708D22}"/>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564B93B2-C488-486C-A24C-56E2933B398B}"/>
              </a:ext>
            </a:extLst>
          </p:cNvPr>
          <p:cNvSpPr>
            <a:spLocks noGrp="1"/>
          </p:cNvSpPr>
          <p:nvPr>
            <p:ph type="sldNum" sz="quarter" idx="12"/>
          </p:nvPr>
        </p:nvSpPr>
        <p:spPr/>
        <p:txBody>
          <a:bodyPr/>
          <a:lstStyle/>
          <a:p>
            <a:fld id="{9B00EF49-7894-4F53-A8DD-F7DB3BFC5032}" type="slidenum">
              <a:rPr lang="de-DE" smtClean="0"/>
              <a:t>14</a:t>
            </a:fld>
            <a:endParaRPr lang="de-DE" dirty="0"/>
          </a:p>
        </p:txBody>
      </p:sp>
      <p:pic>
        <p:nvPicPr>
          <p:cNvPr id="8" name="Grafik 7">
            <a:extLst>
              <a:ext uri="{FF2B5EF4-FFF2-40B4-BE49-F238E27FC236}">
                <a16:creationId xmlns:a16="http://schemas.microsoft.com/office/drawing/2014/main" id="{5F8B1017-7FF8-40A9-8A73-08E66D798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774" y="2302908"/>
            <a:ext cx="4416491" cy="3312368"/>
          </a:xfrm>
          <a:prstGeom prst="rect">
            <a:avLst/>
          </a:prstGeom>
        </p:spPr>
      </p:pic>
      <p:pic>
        <p:nvPicPr>
          <p:cNvPr id="10" name="Grafik 9">
            <a:extLst>
              <a:ext uri="{FF2B5EF4-FFF2-40B4-BE49-F238E27FC236}">
                <a16:creationId xmlns:a16="http://schemas.microsoft.com/office/drawing/2014/main" id="{AD79C2CE-58CD-4CAE-939F-E318C64DD9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571" y="2256936"/>
            <a:ext cx="4539081" cy="3404311"/>
          </a:xfrm>
          <a:prstGeom prst="rect">
            <a:avLst/>
          </a:prstGeom>
        </p:spPr>
      </p:pic>
      <p:sp>
        <p:nvSpPr>
          <p:cNvPr id="11" name="Textfeld 10">
            <a:extLst>
              <a:ext uri="{FF2B5EF4-FFF2-40B4-BE49-F238E27FC236}">
                <a16:creationId xmlns:a16="http://schemas.microsoft.com/office/drawing/2014/main" id="{94323782-9120-4670-8FF0-446F44F55E48}"/>
              </a:ext>
            </a:extLst>
          </p:cNvPr>
          <p:cNvSpPr txBox="1"/>
          <p:nvPr/>
        </p:nvSpPr>
        <p:spPr bwMode="gray">
          <a:xfrm>
            <a:off x="1057027" y="1988840"/>
            <a:ext cx="775086" cy="428756"/>
          </a:xfrm>
          <a:prstGeom prst="rect">
            <a:avLst/>
          </a:prstGeom>
          <a:noFill/>
        </p:spPr>
        <p:txBody>
          <a:bodyPr wrap="square" lIns="0" tIns="0" rIns="0" bIns="0" rtlCol="0">
            <a:noAutofit/>
          </a:bodyPr>
          <a:lstStyle/>
          <a:p>
            <a:pPr>
              <a:lnSpc>
                <a:spcPct val="105000"/>
              </a:lnSpc>
            </a:pPr>
            <a:r>
              <a:rPr lang="de-DE" sz="2000" b="1" u="sng" dirty="0">
                <a:latin typeface="+mj-lt"/>
              </a:rPr>
              <a:t>Default</a:t>
            </a:r>
          </a:p>
        </p:txBody>
      </p:sp>
      <p:sp>
        <p:nvSpPr>
          <p:cNvPr id="12" name="Textfeld 11">
            <a:extLst>
              <a:ext uri="{FF2B5EF4-FFF2-40B4-BE49-F238E27FC236}">
                <a16:creationId xmlns:a16="http://schemas.microsoft.com/office/drawing/2014/main" id="{92FDC6E9-1A44-49BA-AA05-7C2769B38696}"/>
              </a:ext>
            </a:extLst>
          </p:cNvPr>
          <p:cNvSpPr txBox="1"/>
          <p:nvPr/>
        </p:nvSpPr>
        <p:spPr bwMode="gray">
          <a:xfrm>
            <a:off x="6487137" y="2013674"/>
            <a:ext cx="906593" cy="428756"/>
          </a:xfrm>
          <a:prstGeom prst="rect">
            <a:avLst/>
          </a:prstGeom>
          <a:noFill/>
        </p:spPr>
        <p:txBody>
          <a:bodyPr wrap="square" lIns="0" tIns="0" rIns="0" bIns="0" rtlCol="0">
            <a:noAutofit/>
          </a:bodyPr>
          <a:lstStyle/>
          <a:p>
            <a:pPr>
              <a:lnSpc>
                <a:spcPct val="105000"/>
              </a:lnSpc>
            </a:pPr>
            <a:r>
              <a:rPr lang="de-DE" sz="2000" b="1" u="sng" dirty="0">
                <a:latin typeface="+mj-lt"/>
              </a:rPr>
              <a:t>Sommot</a:t>
            </a:r>
          </a:p>
        </p:txBody>
      </p:sp>
      <p:sp>
        <p:nvSpPr>
          <p:cNvPr id="13" name="Title 1">
            <a:extLst>
              <a:ext uri="{FF2B5EF4-FFF2-40B4-BE49-F238E27FC236}">
                <a16:creationId xmlns:a16="http://schemas.microsoft.com/office/drawing/2014/main" id="{E43ACE9D-5D15-4976-825B-54C35C264B08}"/>
              </a:ext>
            </a:extLst>
          </p:cNvPr>
          <p:cNvSpPr>
            <a:spLocks noGrp="1"/>
          </p:cNvSpPr>
          <p:nvPr>
            <p:ph type="title"/>
          </p:nvPr>
        </p:nvSpPr>
        <p:spPr>
          <a:xfrm>
            <a:off x="519774" y="1018956"/>
            <a:ext cx="11376025" cy="719137"/>
          </a:xfrm>
        </p:spPr>
        <p:txBody>
          <a:bodyPr/>
          <a:lstStyle/>
          <a:p>
            <a:r>
              <a:rPr lang="en-US" sz="2000" b="1" u="sng" dirty="0"/>
              <a:t>Difference maps </a:t>
            </a:r>
            <a:r>
              <a:rPr lang="en-US" sz="2000" u="sng" dirty="0"/>
              <a:t>of structural connectivity from Default and </a:t>
            </a:r>
            <a:r>
              <a:rPr lang="en-US" sz="2000" u="sng" dirty="0" err="1"/>
              <a:t>Somamotric</a:t>
            </a:r>
            <a:r>
              <a:rPr lang="en-US" sz="2000" u="sng" dirty="0"/>
              <a:t> network, based on the absolute difference of mean connectivity between the first and third age quartile</a:t>
            </a:r>
          </a:p>
        </p:txBody>
      </p:sp>
      <p:sp>
        <p:nvSpPr>
          <p:cNvPr id="14" name="Rechteck 13">
            <a:extLst>
              <a:ext uri="{FF2B5EF4-FFF2-40B4-BE49-F238E27FC236}">
                <a16:creationId xmlns:a16="http://schemas.microsoft.com/office/drawing/2014/main" id="{21AA73A4-54C2-40F7-A725-614568B668D1}"/>
              </a:ext>
            </a:extLst>
          </p:cNvPr>
          <p:cNvSpPr/>
          <p:nvPr/>
        </p:nvSpPr>
        <p:spPr bwMode="gray">
          <a:xfrm>
            <a:off x="696428" y="2385835"/>
            <a:ext cx="288032" cy="295232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5" name="Rechteck 14">
            <a:extLst>
              <a:ext uri="{FF2B5EF4-FFF2-40B4-BE49-F238E27FC236}">
                <a16:creationId xmlns:a16="http://schemas.microsoft.com/office/drawing/2014/main" id="{7C2F2605-80AE-4125-97A1-0E22475E302B}"/>
              </a:ext>
            </a:extLst>
          </p:cNvPr>
          <p:cNvSpPr/>
          <p:nvPr/>
        </p:nvSpPr>
        <p:spPr bwMode="gray">
          <a:xfrm>
            <a:off x="836103" y="5324319"/>
            <a:ext cx="4087437" cy="1524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6" name="Rechteck 15">
            <a:extLst>
              <a:ext uri="{FF2B5EF4-FFF2-40B4-BE49-F238E27FC236}">
                <a16:creationId xmlns:a16="http://schemas.microsoft.com/office/drawing/2014/main" id="{A6EAE8C3-8522-4AD9-80A8-1DD60ABF6CBD}"/>
              </a:ext>
            </a:extLst>
          </p:cNvPr>
          <p:cNvSpPr/>
          <p:nvPr/>
        </p:nvSpPr>
        <p:spPr bwMode="gray">
          <a:xfrm rot="16200000">
            <a:off x="3921784" y="4762834"/>
            <a:ext cx="1241138" cy="2880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600" b="1" dirty="0">
                <a:solidFill>
                  <a:schemeClr val="tx1"/>
                </a:solidFill>
                <a:latin typeface="+mj-lt"/>
              </a:rPr>
              <a:t>Increasing</a:t>
            </a:r>
          </a:p>
        </p:txBody>
      </p:sp>
      <p:sp>
        <p:nvSpPr>
          <p:cNvPr id="17" name="Rechteck 16">
            <a:extLst>
              <a:ext uri="{FF2B5EF4-FFF2-40B4-BE49-F238E27FC236}">
                <a16:creationId xmlns:a16="http://schemas.microsoft.com/office/drawing/2014/main" id="{5636BA3D-F0F3-4A4C-9D67-7FC728838247}"/>
              </a:ext>
            </a:extLst>
          </p:cNvPr>
          <p:cNvSpPr/>
          <p:nvPr/>
        </p:nvSpPr>
        <p:spPr bwMode="gray">
          <a:xfrm rot="16200000">
            <a:off x="3562678" y="3300846"/>
            <a:ext cx="1921868" cy="28803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600" b="1" dirty="0">
                <a:solidFill>
                  <a:schemeClr val="tx1"/>
                </a:solidFill>
                <a:latin typeface="+mj-lt"/>
              </a:rPr>
              <a:t>Decreasing</a:t>
            </a:r>
          </a:p>
        </p:txBody>
      </p:sp>
      <p:sp>
        <p:nvSpPr>
          <p:cNvPr id="18" name="Rechteck 17">
            <a:extLst>
              <a:ext uri="{FF2B5EF4-FFF2-40B4-BE49-F238E27FC236}">
                <a16:creationId xmlns:a16="http://schemas.microsoft.com/office/drawing/2014/main" id="{94D02C3B-FEE1-4377-9768-B7BC8472DF0B}"/>
              </a:ext>
            </a:extLst>
          </p:cNvPr>
          <p:cNvSpPr/>
          <p:nvPr/>
        </p:nvSpPr>
        <p:spPr bwMode="gray">
          <a:xfrm rot="16200000">
            <a:off x="9437458" y="4824644"/>
            <a:ext cx="1241138" cy="28803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600" b="1" dirty="0">
                <a:solidFill>
                  <a:schemeClr val="tx1"/>
                </a:solidFill>
                <a:latin typeface="+mj-lt"/>
              </a:rPr>
              <a:t>Increasing</a:t>
            </a:r>
          </a:p>
        </p:txBody>
      </p:sp>
      <p:sp>
        <p:nvSpPr>
          <p:cNvPr id="19" name="Rechteck 18">
            <a:extLst>
              <a:ext uri="{FF2B5EF4-FFF2-40B4-BE49-F238E27FC236}">
                <a16:creationId xmlns:a16="http://schemas.microsoft.com/office/drawing/2014/main" id="{854B790A-0F4E-45C0-B9F0-C48DAE0F9947}"/>
              </a:ext>
            </a:extLst>
          </p:cNvPr>
          <p:cNvSpPr/>
          <p:nvPr/>
        </p:nvSpPr>
        <p:spPr bwMode="gray">
          <a:xfrm rot="16200000">
            <a:off x="9214147" y="3161180"/>
            <a:ext cx="1665152" cy="3106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600" b="1" dirty="0">
                <a:solidFill>
                  <a:schemeClr val="tx1"/>
                </a:solidFill>
                <a:latin typeface="+mj-lt"/>
              </a:rPr>
              <a:t>Decreasing</a:t>
            </a:r>
          </a:p>
        </p:txBody>
      </p:sp>
      <p:sp>
        <p:nvSpPr>
          <p:cNvPr id="20" name="Rechteck 19">
            <a:extLst>
              <a:ext uri="{FF2B5EF4-FFF2-40B4-BE49-F238E27FC236}">
                <a16:creationId xmlns:a16="http://schemas.microsoft.com/office/drawing/2014/main" id="{49C2B103-3DD4-4DDC-ABBD-A7B4ADE6BBA5}"/>
              </a:ext>
            </a:extLst>
          </p:cNvPr>
          <p:cNvSpPr/>
          <p:nvPr/>
        </p:nvSpPr>
        <p:spPr bwMode="gray">
          <a:xfrm>
            <a:off x="6587435" y="5223280"/>
            <a:ext cx="3110552" cy="6102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21" name="Rechteck 20">
            <a:extLst>
              <a:ext uri="{FF2B5EF4-FFF2-40B4-BE49-F238E27FC236}">
                <a16:creationId xmlns:a16="http://schemas.microsoft.com/office/drawing/2014/main" id="{6CD941AB-7404-40D8-B350-2E799448AA78}"/>
              </a:ext>
            </a:extLst>
          </p:cNvPr>
          <p:cNvSpPr/>
          <p:nvPr/>
        </p:nvSpPr>
        <p:spPr bwMode="gray">
          <a:xfrm rot="16200000">
            <a:off x="4614082" y="3745038"/>
            <a:ext cx="3110552" cy="6102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22" name="Fußzeilenplatzhalter 5">
            <a:extLst>
              <a:ext uri="{FF2B5EF4-FFF2-40B4-BE49-F238E27FC236}">
                <a16:creationId xmlns:a16="http://schemas.microsoft.com/office/drawing/2014/main" id="{DBCEADBF-6F43-4419-AED7-7ADFEAF172C2}"/>
              </a:ext>
            </a:extLst>
          </p:cNvPr>
          <p:cNvSpPr>
            <a:spLocks noGrp="1"/>
          </p:cNvSpPr>
          <p:nvPr>
            <p:ph type="ftr" sz="quarter" idx="11"/>
          </p:nvPr>
        </p:nvSpPr>
        <p:spPr>
          <a:xfrm>
            <a:off x="5983624" y="296640"/>
            <a:ext cx="5472032"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Tree>
    <p:extLst>
      <p:ext uri="{BB962C8B-B14F-4D97-AF65-F5344CB8AC3E}">
        <p14:creationId xmlns:p14="http://schemas.microsoft.com/office/powerpoint/2010/main" val="2611114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4B68D6AB-3AE7-4A77-A03D-1D96C25A2B13}"/>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391D60F1-BEAA-4CF3-98D4-93EFEDB1EF09}"/>
              </a:ext>
            </a:extLst>
          </p:cNvPr>
          <p:cNvSpPr>
            <a:spLocks noGrp="1"/>
          </p:cNvSpPr>
          <p:nvPr>
            <p:ph type="ftr" sz="quarter" idx="11"/>
          </p:nvPr>
        </p:nvSpPr>
        <p:spPr>
          <a:xfrm>
            <a:off x="6024228" y="332656"/>
            <a:ext cx="5401375"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FF28EBAF-17AE-4BCA-AA4C-88C97C91F42C}"/>
              </a:ext>
            </a:extLst>
          </p:cNvPr>
          <p:cNvSpPr>
            <a:spLocks noGrp="1"/>
          </p:cNvSpPr>
          <p:nvPr>
            <p:ph type="sldNum" sz="quarter" idx="12"/>
          </p:nvPr>
        </p:nvSpPr>
        <p:spPr/>
        <p:txBody>
          <a:bodyPr/>
          <a:lstStyle/>
          <a:p>
            <a:fld id="{9B00EF49-7894-4F53-A8DD-F7DB3BFC5032}" type="slidenum">
              <a:rPr lang="de-DE" smtClean="0"/>
              <a:t>15</a:t>
            </a:fld>
            <a:endParaRPr lang="de-DE" dirty="0"/>
          </a:p>
        </p:txBody>
      </p:sp>
      <p:grpSp>
        <p:nvGrpSpPr>
          <p:cNvPr id="8" name="Gruppieren 7">
            <a:extLst>
              <a:ext uri="{FF2B5EF4-FFF2-40B4-BE49-F238E27FC236}">
                <a16:creationId xmlns:a16="http://schemas.microsoft.com/office/drawing/2014/main" id="{AFC663D1-44D2-4756-BCFD-BEEB767E074A}"/>
              </a:ext>
            </a:extLst>
          </p:cNvPr>
          <p:cNvGrpSpPr/>
          <p:nvPr/>
        </p:nvGrpSpPr>
        <p:grpSpPr>
          <a:xfrm>
            <a:off x="6058623" y="1400393"/>
            <a:ext cx="3599230" cy="1673815"/>
            <a:chOff x="1952198" y="1960661"/>
            <a:chExt cx="7482256" cy="3507864"/>
          </a:xfrm>
        </p:grpSpPr>
        <p:grpSp>
          <p:nvGrpSpPr>
            <p:cNvPr id="9" name="Gruppieren 8">
              <a:extLst>
                <a:ext uri="{FF2B5EF4-FFF2-40B4-BE49-F238E27FC236}">
                  <a16:creationId xmlns:a16="http://schemas.microsoft.com/office/drawing/2014/main" id="{6DD5391A-DDBA-4FC5-A237-65864C5DF2BA}"/>
                </a:ext>
              </a:extLst>
            </p:cNvPr>
            <p:cNvGrpSpPr/>
            <p:nvPr/>
          </p:nvGrpSpPr>
          <p:grpSpPr>
            <a:xfrm>
              <a:off x="1952198" y="4369346"/>
              <a:ext cx="7482256" cy="1099179"/>
              <a:chOff x="1952198" y="4369346"/>
              <a:chExt cx="7482256" cy="1099179"/>
            </a:xfrm>
          </p:grpSpPr>
          <p:sp>
            <p:nvSpPr>
              <p:cNvPr id="19" name="Textfeld 18">
                <a:extLst>
                  <a:ext uri="{FF2B5EF4-FFF2-40B4-BE49-F238E27FC236}">
                    <a16:creationId xmlns:a16="http://schemas.microsoft.com/office/drawing/2014/main" id="{278DD416-FD56-4468-9809-A7AF33AFBA8D}"/>
                  </a:ext>
                </a:extLst>
              </p:cNvPr>
              <p:cNvSpPr txBox="1"/>
              <p:nvPr/>
            </p:nvSpPr>
            <p:spPr>
              <a:xfrm>
                <a:off x="7615573" y="4399730"/>
                <a:ext cx="1818881" cy="774020"/>
              </a:xfrm>
              <a:prstGeom prst="rect">
                <a:avLst/>
              </a:prstGeom>
              <a:noFill/>
            </p:spPr>
            <p:txBody>
              <a:bodyPr wrap="square" rtlCol="0">
                <a:spAutoFit/>
              </a:bodyPr>
              <a:lstStyle/>
              <a:p>
                <a:r>
                  <a:rPr lang="de-DE" sz="900" b="1" dirty="0">
                    <a:solidFill>
                      <a:srgbClr val="0070C0"/>
                    </a:solidFill>
                  </a:rPr>
                  <a:t>Functional Segregation</a:t>
                </a:r>
              </a:p>
            </p:txBody>
          </p:sp>
          <p:grpSp>
            <p:nvGrpSpPr>
              <p:cNvPr id="20" name="Gruppieren 19">
                <a:extLst>
                  <a:ext uri="{FF2B5EF4-FFF2-40B4-BE49-F238E27FC236}">
                    <a16:creationId xmlns:a16="http://schemas.microsoft.com/office/drawing/2014/main" id="{1AF065B4-F786-4853-8C4B-E198D0DD2897}"/>
                  </a:ext>
                </a:extLst>
              </p:cNvPr>
              <p:cNvGrpSpPr/>
              <p:nvPr/>
            </p:nvGrpSpPr>
            <p:grpSpPr>
              <a:xfrm>
                <a:off x="1952198" y="4369346"/>
                <a:ext cx="7421618" cy="1099179"/>
                <a:chOff x="2530794" y="4109230"/>
                <a:chExt cx="7421618" cy="1099179"/>
              </a:xfrm>
            </p:grpSpPr>
            <p:sp>
              <p:nvSpPr>
                <p:cNvPr id="21" name="Rechteck: abgerundete Ecken 20">
                  <a:extLst>
                    <a:ext uri="{FF2B5EF4-FFF2-40B4-BE49-F238E27FC236}">
                      <a16:creationId xmlns:a16="http://schemas.microsoft.com/office/drawing/2014/main" id="{F255A3E8-D3E9-48BC-865A-F76E7171F117}"/>
                    </a:ext>
                  </a:extLst>
                </p:cNvPr>
                <p:cNvSpPr/>
                <p:nvPr/>
              </p:nvSpPr>
              <p:spPr>
                <a:xfrm>
                  <a:off x="2530794"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 name="Gruppieren 21">
                  <a:extLst>
                    <a:ext uri="{FF2B5EF4-FFF2-40B4-BE49-F238E27FC236}">
                      <a16:creationId xmlns:a16="http://schemas.microsoft.com/office/drawing/2014/main" id="{1AED66E0-BBFC-4D95-ABBF-33D71B601F23}"/>
                    </a:ext>
                  </a:extLst>
                </p:cNvPr>
                <p:cNvGrpSpPr/>
                <p:nvPr/>
              </p:nvGrpSpPr>
              <p:grpSpPr>
                <a:xfrm>
                  <a:off x="3073251" y="4109230"/>
                  <a:ext cx="6879161" cy="1099179"/>
                  <a:chOff x="3073251" y="4109230"/>
                  <a:chExt cx="6879161" cy="1099179"/>
                </a:xfrm>
              </p:grpSpPr>
              <p:sp>
                <p:nvSpPr>
                  <p:cNvPr id="23" name="Rechteck: abgerundete Ecken 22">
                    <a:extLst>
                      <a:ext uri="{FF2B5EF4-FFF2-40B4-BE49-F238E27FC236}">
                        <a16:creationId xmlns:a16="http://schemas.microsoft.com/office/drawing/2014/main" id="{02F8D1E3-6D05-45F8-B505-4BB31243EF89}"/>
                      </a:ext>
                    </a:extLst>
                  </p:cNvPr>
                  <p:cNvSpPr/>
                  <p:nvPr/>
                </p:nvSpPr>
                <p:spPr>
                  <a:xfrm>
                    <a:off x="7972662"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95ACFF0B-9BFD-495A-A77B-C5EC6AECA12E}"/>
                      </a:ext>
                    </a:extLst>
                  </p:cNvPr>
                  <p:cNvSpPr txBox="1"/>
                  <p:nvPr/>
                </p:nvSpPr>
                <p:spPr>
                  <a:xfrm>
                    <a:off x="3073251" y="4326056"/>
                    <a:ext cx="1217179" cy="483761"/>
                  </a:xfrm>
                  <a:prstGeom prst="rect">
                    <a:avLst/>
                  </a:prstGeom>
                  <a:noFill/>
                </p:spPr>
                <p:txBody>
                  <a:bodyPr wrap="square" rtlCol="0">
                    <a:spAutoFit/>
                  </a:bodyPr>
                  <a:lstStyle/>
                  <a:p>
                    <a:r>
                      <a:rPr lang="de-DE" sz="900" b="1" dirty="0">
                        <a:solidFill>
                          <a:srgbClr val="0070C0"/>
                        </a:solidFill>
                      </a:rPr>
                      <a:t>Age</a:t>
                    </a:r>
                  </a:p>
                </p:txBody>
              </p:sp>
              <p:cxnSp>
                <p:nvCxnSpPr>
                  <p:cNvPr id="25" name="Gerade Verbindung mit Pfeil 24">
                    <a:extLst>
                      <a:ext uri="{FF2B5EF4-FFF2-40B4-BE49-F238E27FC236}">
                        <a16:creationId xmlns:a16="http://schemas.microsoft.com/office/drawing/2014/main" id="{291A15F0-E839-4C36-BB46-EB1617D76BB6}"/>
                      </a:ext>
                    </a:extLst>
                  </p:cNvPr>
                  <p:cNvCxnSpPr/>
                  <p:nvPr/>
                </p:nvCxnSpPr>
                <p:spPr>
                  <a:xfrm>
                    <a:off x="4664525" y="4567937"/>
                    <a:ext cx="311627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44C24A70-3997-4AEA-8362-292FC6D9B494}"/>
                      </a:ext>
                    </a:extLst>
                  </p:cNvPr>
                  <p:cNvSpPr txBox="1"/>
                  <p:nvPr/>
                </p:nvSpPr>
                <p:spPr>
                  <a:xfrm>
                    <a:off x="6021487" y="4692396"/>
                    <a:ext cx="988871" cy="516013"/>
                  </a:xfrm>
                  <a:prstGeom prst="rect">
                    <a:avLst/>
                  </a:prstGeom>
                  <a:noFill/>
                </p:spPr>
                <p:txBody>
                  <a:bodyPr wrap="square" rtlCol="0">
                    <a:spAutoFit/>
                  </a:bodyPr>
                  <a:lstStyle/>
                  <a:p>
                    <a:r>
                      <a:rPr lang="de-DE" sz="1000" dirty="0">
                        <a:solidFill>
                          <a:srgbClr val="0070C0"/>
                        </a:solidFill>
                      </a:rPr>
                      <a:t>c</a:t>
                    </a:r>
                  </a:p>
                </p:txBody>
              </p:sp>
            </p:grpSp>
          </p:grpSp>
        </p:grpSp>
        <p:grpSp>
          <p:nvGrpSpPr>
            <p:cNvPr id="10" name="Gruppieren 9">
              <a:extLst>
                <a:ext uri="{FF2B5EF4-FFF2-40B4-BE49-F238E27FC236}">
                  <a16:creationId xmlns:a16="http://schemas.microsoft.com/office/drawing/2014/main" id="{E36F9F54-56AC-4D99-99A8-1E5C8726FE09}"/>
                </a:ext>
              </a:extLst>
            </p:cNvPr>
            <p:cNvGrpSpPr/>
            <p:nvPr/>
          </p:nvGrpSpPr>
          <p:grpSpPr>
            <a:xfrm>
              <a:off x="3739901" y="1960661"/>
              <a:ext cx="3981186" cy="2333388"/>
              <a:chOff x="4310303" y="1706845"/>
              <a:chExt cx="3981186" cy="2333388"/>
            </a:xfrm>
          </p:grpSpPr>
          <p:sp>
            <p:nvSpPr>
              <p:cNvPr id="11" name="Textfeld 10">
                <a:extLst>
                  <a:ext uri="{FF2B5EF4-FFF2-40B4-BE49-F238E27FC236}">
                    <a16:creationId xmlns:a16="http://schemas.microsoft.com/office/drawing/2014/main" id="{7880CC10-4DAA-4771-9F3A-AF7CAFF88597}"/>
                  </a:ext>
                </a:extLst>
              </p:cNvPr>
              <p:cNvSpPr txBox="1"/>
              <p:nvPr/>
            </p:nvSpPr>
            <p:spPr>
              <a:xfrm>
                <a:off x="5789042" y="1706845"/>
                <a:ext cx="753697" cy="483762"/>
              </a:xfrm>
              <a:prstGeom prst="rect">
                <a:avLst/>
              </a:prstGeom>
              <a:noFill/>
            </p:spPr>
            <p:txBody>
              <a:bodyPr wrap="square" rtlCol="0">
                <a:spAutoFit/>
              </a:bodyPr>
              <a:lstStyle/>
              <a:p>
                <a:r>
                  <a:rPr lang="de-DE" sz="900" dirty="0">
                    <a:solidFill>
                      <a:srgbClr val="0070C0"/>
                    </a:solidFill>
                  </a:rPr>
                  <a:t>a*b</a:t>
                </a:r>
              </a:p>
            </p:txBody>
          </p:sp>
          <p:pic>
            <p:nvPicPr>
              <p:cNvPr id="12" name="Grafik 11">
                <a:extLst>
                  <a:ext uri="{FF2B5EF4-FFF2-40B4-BE49-F238E27FC236}">
                    <a16:creationId xmlns:a16="http://schemas.microsoft.com/office/drawing/2014/main" id="{1321AA0C-9834-48B8-99AC-464D1272E109}"/>
                  </a:ext>
                </a:extLst>
              </p:cNvPr>
              <p:cNvPicPr>
                <a:picLocks noChangeAspect="1"/>
              </p:cNvPicPr>
              <p:nvPr/>
            </p:nvPicPr>
            <p:blipFill>
              <a:blip r:embed="rId2"/>
              <a:stretch>
                <a:fillRect/>
              </a:stretch>
            </p:blipFill>
            <p:spPr>
              <a:xfrm>
                <a:off x="5445251" y="2315064"/>
                <a:ext cx="550321" cy="749109"/>
              </a:xfrm>
              <a:prstGeom prst="rect">
                <a:avLst/>
              </a:prstGeom>
            </p:spPr>
          </p:pic>
          <p:sp>
            <p:nvSpPr>
              <p:cNvPr id="13" name="Ellipse 12">
                <a:extLst>
                  <a:ext uri="{FF2B5EF4-FFF2-40B4-BE49-F238E27FC236}">
                    <a16:creationId xmlns:a16="http://schemas.microsoft.com/office/drawing/2014/main" id="{DE5B7590-0690-41A0-86FC-9BB48D71EA5C}"/>
                  </a:ext>
                </a:extLst>
              </p:cNvPr>
              <p:cNvSpPr/>
              <p:nvPr/>
            </p:nvSpPr>
            <p:spPr>
              <a:xfrm>
                <a:off x="5093220" y="2218551"/>
                <a:ext cx="2280378" cy="965283"/>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60012907-14D7-46E3-AD8F-D8C83742C242}"/>
                  </a:ext>
                </a:extLst>
              </p:cNvPr>
              <p:cNvCxnSpPr>
                <a:cxnSpLocks/>
              </p:cNvCxnSpPr>
              <p:nvPr/>
            </p:nvCxnSpPr>
            <p:spPr>
              <a:xfrm flipV="1">
                <a:off x="4445775" y="3064173"/>
                <a:ext cx="864002"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0429079D-1BB0-4571-885B-179F45964A14}"/>
                  </a:ext>
                </a:extLst>
              </p:cNvPr>
              <p:cNvCxnSpPr>
                <a:cxnSpLocks/>
              </p:cNvCxnSpPr>
              <p:nvPr/>
            </p:nvCxnSpPr>
            <p:spPr>
              <a:xfrm>
                <a:off x="7223534" y="3064173"/>
                <a:ext cx="808988"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DFE8D195-22F5-4996-948E-939985061727}"/>
                  </a:ext>
                </a:extLst>
              </p:cNvPr>
              <p:cNvSpPr txBox="1"/>
              <p:nvPr/>
            </p:nvSpPr>
            <p:spPr>
              <a:xfrm>
                <a:off x="5863435" y="2368615"/>
                <a:ext cx="1510164" cy="718382"/>
              </a:xfrm>
              <a:prstGeom prst="rect">
                <a:avLst/>
              </a:prstGeom>
              <a:noFill/>
            </p:spPr>
            <p:txBody>
              <a:bodyPr wrap="square" rtlCol="0">
                <a:spAutoFit/>
              </a:bodyPr>
              <a:lstStyle/>
              <a:p>
                <a:r>
                  <a:rPr lang="de-DE" sz="800" b="1" dirty="0">
                    <a:solidFill>
                      <a:srgbClr val="0070C0"/>
                    </a:solidFill>
                  </a:rPr>
                  <a:t>Structural Subnetwork</a:t>
                </a:r>
              </a:p>
            </p:txBody>
          </p:sp>
          <p:sp>
            <p:nvSpPr>
              <p:cNvPr id="17" name="Textfeld 16">
                <a:extLst>
                  <a:ext uri="{FF2B5EF4-FFF2-40B4-BE49-F238E27FC236}">
                    <a16:creationId xmlns:a16="http://schemas.microsoft.com/office/drawing/2014/main" id="{C61555C3-5EEF-4B27-8A55-2DD98A231741}"/>
                  </a:ext>
                </a:extLst>
              </p:cNvPr>
              <p:cNvSpPr txBox="1"/>
              <p:nvPr/>
            </p:nvSpPr>
            <p:spPr>
              <a:xfrm>
                <a:off x="4310303" y="3086999"/>
                <a:ext cx="529445" cy="516013"/>
              </a:xfrm>
              <a:prstGeom prst="rect">
                <a:avLst/>
              </a:prstGeom>
              <a:noFill/>
            </p:spPr>
            <p:txBody>
              <a:bodyPr wrap="square" rtlCol="0">
                <a:spAutoFit/>
              </a:bodyPr>
              <a:lstStyle/>
              <a:p>
                <a:r>
                  <a:rPr lang="de-DE" sz="1000" dirty="0">
                    <a:solidFill>
                      <a:srgbClr val="0070C0"/>
                    </a:solidFill>
                  </a:rPr>
                  <a:t>a</a:t>
                </a:r>
              </a:p>
            </p:txBody>
          </p:sp>
          <p:sp>
            <p:nvSpPr>
              <p:cNvPr id="18" name="Textfeld 17">
                <a:extLst>
                  <a:ext uri="{FF2B5EF4-FFF2-40B4-BE49-F238E27FC236}">
                    <a16:creationId xmlns:a16="http://schemas.microsoft.com/office/drawing/2014/main" id="{3D128596-1067-409C-88F7-D23F3E4EED28}"/>
                  </a:ext>
                </a:extLst>
              </p:cNvPr>
              <p:cNvSpPr txBox="1"/>
              <p:nvPr/>
            </p:nvSpPr>
            <p:spPr>
              <a:xfrm>
                <a:off x="7762043" y="3162021"/>
                <a:ext cx="529446" cy="516013"/>
              </a:xfrm>
              <a:prstGeom prst="rect">
                <a:avLst/>
              </a:prstGeom>
              <a:noFill/>
            </p:spPr>
            <p:txBody>
              <a:bodyPr wrap="square" rtlCol="0">
                <a:spAutoFit/>
              </a:bodyPr>
              <a:lstStyle/>
              <a:p>
                <a:r>
                  <a:rPr lang="de-DE" sz="1000" dirty="0">
                    <a:solidFill>
                      <a:srgbClr val="0070C0"/>
                    </a:solidFill>
                  </a:rPr>
                  <a:t>b</a:t>
                </a:r>
              </a:p>
            </p:txBody>
          </p:sp>
        </p:grpSp>
      </p:grpSp>
      <p:grpSp>
        <p:nvGrpSpPr>
          <p:cNvPr id="27" name="Gruppieren 26">
            <a:extLst>
              <a:ext uri="{FF2B5EF4-FFF2-40B4-BE49-F238E27FC236}">
                <a16:creationId xmlns:a16="http://schemas.microsoft.com/office/drawing/2014/main" id="{E095D9F0-C043-428B-A832-FA2DEFB861BE}"/>
              </a:ext>
            </a:extLst>
          </p:cNvPr>
          <p:cNvGrpSpPr/>
          <p:nvPr/>
        </p:nvGrpSpPr>
        <p:grpSpPr>
          <a:xfrm>
            <a:off x="8531980" y="1441295"/>
            <a:ext cx="2633800" cy="598174"/>
            <a:chOff x="560105" y="1412776"/>
            <a:chExt cx="10722058" cy="2499381"/>
          </a:xfrm>
        </p:grpSpPr>
        <p:pic>
          <p:nvPicPr>
            <p:cNvPr id="28" name="Grafik 27" descr="Ein Bild, das drinnen enthält.&#10;&#10;Automatisch generierte Beschreibung">
              <a:extLst>
                <a:ext uri="{FF2B5EF4-FFF2-40B4-BE49-F238E27FC236}">
                  <a16:creationId xmlns:a16="http://schemas.microsoft.com/office/drawing/2014/main" id="{067B5EB7-C236-4F78-8978-E8212CE79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3811" y="1481887"/>
              <a:ext cx="3168352" cy="2430270"/>
            </a:xfrm>
            <a:prstGeom prst="rect">
              <a:avLst/>
            </a:prstGeom>
          </p:spPr>
        </p:pic>
        <p:pic>
          <p:nvPicPr>
            <p:cNvPr id="29" name="Grafik 28">
              <a:extLst>
                <a:ext uri="{FF2B5EF4-FFF2-40B4-BE49-F238E27FC236}">
                  <a16:creationId xmlns:a16="http://schemas.microsoft.com/office/drawing/2014/main" id="{7416315F-431E-484A-8D5A-85BF9F3DEE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1243" y="1416993"/>
              <a:ext cx="3505867" cy="2426053"/>
            </a:xfrm>
            <a:prstGeom prst="rect">
              <a:avLst/>
            </a:prstGeom>
          </p:spPr>
        </p:pic>
        <p:pic>
          <p:nvPicPr>
            <p:cNvPr id="30" name="Grafik 29" descr="Ein Bild, das Licht enthält.&#10;&#10;Automatisch generierte Beschreibung">
              <a:extLst>
                <a:ext uri="{FF2B5EF4-FFF2-40B4-BE49-F238E27FC236}">
                  <a16:creationId xmlns:a16="http://schemas.microsoft.com/office/drawing/2014/main" id="{C332A4CA-B657-4945-8E13-A1F7E590C5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105" y="1412776"/>
              <a:ext cx="3240360" cy="2430270"/>
            </a:xfrm>
            <a:prstGeom prst="rect">
              <a:avLst/>
            </a:prstGeom>
          </p:spPr>
        </p:pic>
        <p:pic>
          <p:nvPicPr>
            <p:cNvPr id="31" name="Grafik 30" descr="Ein Bild, das drinnen enthält.&#10;&#10;Automatisch generierte Beschreibung">
              <a:extLst>
                <a:ext uri="{FF2B5EF4-FFF2-40B4-BE49-F238E27FC236}">
                  <a16:creationId xmlns:a16="http://schemas.microsoft.com/office/drawing/2014/main" id="{6A108EF1-D5DD-45AF-B49E-A5AB6CB710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5539" y="1444204"/>
              <a:ext cx="3024336" cy="2430271"/>
            </a:xfrm>
            <a:prstGeom prst="rect">
              <a:avLst/>
            </a:prstGeom>
          </p:spPr>
        </p:pic>
        <p:pic>
          <p:nvPicPr>
            <p:cNvPr id="32" name="Grafik 31">
              <a:extLst>
                <a:ext uri="{FF2B5EF4-FFF2-40B4-BE49-F238E27FC236}">
                  <a16:creationId xmlns:a16="http://schemas.microsoft.com/office/drawing/2014/main" id="{5DE5E6CC-8264-4D36-BC6B-744ABFB6B5CD}"/>
                </a:ext>
              </a:extLst>
            </p:cNvPr>
            <p:cNvPicPr>
              <a:picLocks noChangeAspect="1"/>
            </p:cNvPicPr>
            <p:nvPr/>
          </p:nvPicPr>
          <p:blipFill>
            <a:blip r:embed="rId7"/>
            <a:stretch>
              <a:fillRect/>
            </a:stretch>
          </p:blipFill>
          <p:spPr>
            <a:xfrm>
              <a:off x="5658819" y="2852936"/>
              <a:ext cx="438768" cy="853160"/>
            </a:xfrm>
            <a:prstGeom prst="rect">
              <a:avLst/>
            </a:prstGeom>
          </p:spPr>
        </p:pic>
      </p:grpSp>
      <p:sp>
        <p:nvSpPr>
          <p:cNvPr id="33" name="Textfeld 32">
            <a:extLst>
              <a:ext uri="{FF2B5EF4-FFF2-40B4-BE49-F238E27FC236}">
                <a16:creationId xmlns:a16="http://schemas.microsoft.com/office/drawing/2014/main" id="{F5A6746B-25B8-4B46-895F-D0CE449EB82F}"/>
              </a:ext>
            </a:extLst>
          </p:cNvPr>
          <p:cNvSpPr txBox="1"/>
          <p:nvPr/>
        </p:nvSpPr>
        <p:spPr bwMode="gray">
          <a:xfrm>
            <a:off x="8777959" y="1263272"/>
            <a:ext cx="390289" cy="206556"/>
          </a:xfrm>
          <a:prstGeom prst="rect">
            <a:avLst/>
          </a:prstGeom>
          <a:noFill/>
        </p:spPr>
        <p:txBody>
          <a:bodyPr wrap="square" lIns="0" tIns="0" rIns="0" bIns="0" rtlCol="0">
            <a:noAutofit/>
          </a:bodyPr>
          <a:lstStyle/>
          <a:p>
            <a:pPr>
              <a:lnSpc>
                <a:spcPct val="105000"/>
              </a:lnSpc>
            </a:pPr>
            <a:r>
              <a:rPr lang="de-DE" sz="1000" dirty="0">
                <a:latin typeface="+mj-lt"/>
              </a:rPr>
              <a:t>Default</a:t>
            </a:r>
          </a:p>
        </p:txBody>
      </p:sp>
      <p:sp>
        <p:nvSpPr>
          <p:cNvPr id="34" name="Textfeld 33">
            <a:extLst>
              <a:ext uri="{FF2B5EF4-FFF2-40B4-BE49-F238E27FC236}">
                <a16:creationId xmlns:a16="http://schemas.microsoft.com/office/drawing/2014/main" id="{E5BD83F8-D5D1-4220-8143-290360654709}"/>
              </a:ext>
            </a:extLst>
          </p:cNvPr>
          <p:cNvSpPr txBox="1"/>
          <p:nvPr/>
        </p:nvSpPr>
        <p:spPr bwMode="gray">
          <a:xfrm>
            <a:off x="9381115" y="1251279"/>
            <a:ext cx="390289" cy="206556"/>
          </a:xfrm>
          <a:prstGeom prst="rect">
            <a:avLst/>
          </a:prstGeom>
          <a:noFill/>
        </p:spPr>
        <p:txBody>
          <a:bodyPr wrap="square" lIns="0" tIns="0" rIns="0" bIns="0" rtlCol="0">
            <a:noAutofit/>
          </a:bodyPr>
          <a:lstStyle/>
          <a:p>
            <a:pPr>
              <a:lnSpc>
                <a:spcPct val="105000"/>
              </a:lnSpc>
            </a:pPr>
            <a:r>
              <a:rPr lang="de-DE" sz="1000" dirty="0">
                <a:latin typeface="+mj-lt"/>
              </a:rPr>
              <a:t>Dorsal</a:t>
            </a:r>
          </a:p>
        </p:txBody>
      </p:sp>
      <p:sp>
        <p:nvSpPr>
          <p:cNvPr id="35" name="Textfeld 34">
            <a:extLst>
              <a:ext uri="{FF2B5EF4-FFF2-40B4-BE49-F238E27FC236}">
                <a16:creationId xmlns:a16="http://schemas.microsoft.com/office/drawing/2014/main" id="{859700F1-D7E7-4FA9-96A7-5EFDAF1BD8B6}"/>
              </a:ext>
            </a:extLst>
          </p:cNvPr>
          <p:cNvSpPr txBox="1"/>
          <p:nvPr/>
        </p:nvSpPr>
        <p:spPr bwMode="gray">
          <a:xfrm>
            <a:off x="9962404" y="1251279"/>
            <a:ext cx="425092" cy="190016"/>
          </a:xfrm>
          <a:prstGeom prst="rect">
            <a:avLst/>
          </a:prstGeom>
          <a:noFill/>
        </p:spPr>
        <p:txBody>
          <a:bodyPr wrap="square" lIns="0" tIns="0" rIns="0" bIns="0" rtlCol="0">
            <a:noAutofit/>
          </a:bodyPr>
          <a:lstStyle/>
          <a:p>
            <a:pPr>
              <a:lnSpc>
                <a:spcPct val="105000"/>
              </a:lnSpc>
            </a:pPr>
            <a:r>
              <a:rPr lang="de-DE" sz="1000" dirty="0">
                <a:latin typeface="+mj-lt"/>
              </a:rPr>
              <a:t>Salience</a:t>
            </a:r>
          </a:p>
        </p:txBody>
      </p:sp>
      <p:sp>
        <p:nvSpPr>
          <p:cNvPr id="36" name="Textfeld 35">
            <a:extLst>
              <a:ext uri="{FF2B5EF4-FFF2-40B4-BE49-F238E27FC236}">
                <a16:creationId xmlns:a16="http://schemas.microsoft.com/office/drawing/2014/main" id="{9E982BAC-EA79-44B6-9841-30243F7856F5}"/>
              </a:ext>
            </a:extLst>
          </p:cNvPr>
          <p:cNvSpPr txBox="1"/>
          <p:nvPr/>
        </p:nvSpPr>
        <p:spPr bwMode="gray">
          <a:xfrm>
            <a:off x="10612521" y="1263272"/>
            <a:ext cx="390289" cy="206556"/>
          </a:xfrm>
          <a:prstGeom prst="rect">
            <a:avLst/>
          </a:prstGeom>
          <a:noFill/>
        </p:spPr>
        <p:txBody>
          <a:bodyPr wrap="square" lIns="0" tIns="0" rIns="0" bIns="0" rtlCol="0">
            <a:noAutofit/>
          </a:bodyPr>
          <a:lstStyle/>
          <a:p>
            <a:pPr>
              <a:lnSpc>
                <a:spcPct val="105000"/>
              </a:lnSpc>
            </a:pPr>
            <a:r>
              <a:rPr lang="de-DE" sz="1000" dirty="0">
                <a:latin typeface="+mj-lt"/>
              </a:rPr>
              <a:t>Control</a:t>
            </a:r>
          </a:p>
        </p:txBody>
      </p:sp>
      <p:graphicFrame>
        <p:nvGraphicFramePr>
          <p:cNvPr id="39" name="Tabelle 38">
            <a:extLst>
              <a:ext uri="{FF2B5EF4-FFF2-40B4-BE49-F238E27FC236}">
                <a16:creationId xmlns:a16="http://schemas.microsoft.com/office/drawing/2014/main" id="{77F0C265-DA02-4281-A1D6-B26B670397A1}"/>
              </a:ext>
            </a:extLst>
          </p:cNvPr>
          <p:cNvGraphicFramePr>
            <a:graphicFrameLocks noGrp="1"/>
          </p:cNvGraphicFramePr>
          <p:nvPr>
            <p:extLst>
              <p:ext uri="{D42A27DB-BD31-4B8C-83A1-F6EECF244321}">
                <p14:modId xmlns:p14="http://schemas.microsoft.com/office/powerpoint/2010/main" val="921557296"/>
              </p:ext>
            </p:extLst>
          </p:nvPr>
        </p:nvGraphicFramePr>
        <p:xfrm>
          <a:off x="336947" y="1765774"/>
          <a:ext cx="5271112" cy="4547643"/>
        </p:xfrm>
        <a:graphic>
          <a:graphicData uri="http://schemas.openxmlformats.org/drawingml/2006/table">
            <a:tbl>
              <a:tblPr firstRow="1" firstCol="1" bandRow="1">
                <a:tableStyleId>{5C22544A-7EE6-4342-B048-85BDC9FD1C3A}</a:tableStyleId>
              </a:tblPr>
              <a:tblGrid>
                <a:gridCol w="2245596">
                  <a:extLst>
                    <a:ext uri="{9D8B030D-6E8A-4147-A177-3AD203B41FA5}">
                      <a16:colId xmlns:a16="http://schemas.microsoft.com/office/drawing/2014/main" val="1697864685"/>
                    </a:ext>
                  </a:extLst>
                </a:gridCol>
                <a:gridCol w="1088244">
                  <a:extLst>
                    <a:ext uri="{9D8B030D-6E8A-4147-A177-3AD203B41FA5}">
                      <a16:colId xmlns:a16="http://schemas.microsoft.com/office/drawing/2014/main" val="416339788"/>
                    </a:ext>
                  </a:extLst>
                </a:gridCol>
                <a:gridCol w="968256">
                  <a:extLst>
                    <a:ext uri="{9D8B030D-6E8A-4147-A177-3AD203B41FA5}">
                      <a16:colId xmlns:a16="http://schemas.microsoft.com/office/drawing/2014/main" val="2233593833"/>
                    </a:ext>
                  </a:extLst>
                </a:gridCol>
                <a:gridCol w="969016">
                  <a:extLst>
                    <a:ext uri="{9D8B030D-6E8A-4147-A177-3AD203B41FA5}">
                      <a16:colId xmlns:a16="http://schemas.microsoft.com/office/drawing/2014/main" val="418012313"/>
                    </a:ext>
                  </a:extLst>
                </a:gridCol>
              </a:tblGrid>
              <a:tr h="0">
                <a:tc gridSpan="4">
                  <a:txBody>
                    <a:bodyPr/>
                    <a:lstStyle/>
                    <a:p>
                      <a:pPr algn="l">
                        <a:lnSpc>
                          <a:spcPct val="150000"/>
                        </a:lnSpc>
                        <a:spcAft>
                          <a:spcPts val="800"/>
                        </a:spcAft>
                      </a:pPr>
                      <a:r>
                        <a:rPr lang="en-US" sz="1000" dirty="0">
                          <a:effectLst/>
                          <a:latin typeface="+mj-lt"/>
                        </a:rPr>
                        <a:t>                     </a:t>
                      </a:r>
                      <a:r>
                        <a:rPr lang="en-US" sz="1000" dirty="0">
                          <a:solidFill>
                            <a:schemeClr val="tx1"/>
                          </a:solidFill>
                          <a:effectLst/>
                          <a:latin typeface="+mj-lt"/>
                        </a:rPr>
                        <a:t>Mediation Model Default             </a:t>
                      </a:r>
                      <a:r>
                        <a:rPr lang="en-US" sz="1000" b="0" dirty="0">
                          <a:solidFill>
                            <a:schemeClr val="tx1"/>
                          </a:solidFill>
                          <a:effectLst/>
                          <a:latin typeface="+mn-lt"/>
                        </a:rPr>
                        <a:t>Std. Beta                      p – Value                  Std. Error</a:t>
                      </a:r>
                      <a:endParaRPr lang="de-DE" sz="1100" b="0" baseline="30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192274373"/>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440238"/>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949937"/>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956135"/>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Dorsal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71636315"/>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- 0.035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788638"/>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- 0.065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2717061"/>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0751430"/>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Salience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noFill/>
                  </a:tcPr>
                </a:tc>
                <a:tc hMerge="1">
                  <a:txBody>
                    <a:bodyPr/>
                    <a:lstStyle/>
                    <a:p>
                      <a:endParaRPr lang="de-DE"/>
                    </a:p>
                  </a:txBody>
                  <a:tcPr>
                    <a:noFill/>
                  </a:tcPr>
                </a:tc>
                <a:tc hMerge="1">
                  <a:txBody>
                    <a:bodyPr/>
                    <a:lstStyle/>
                    <a:p>
                      <a:endParaRPr lang="de-DE"/>
                    </a:p>
                  </a:txBody>
                  <a:tcPr>
                    <a:noFill/>
                  </a:tcPr>
                </a:tc>
                <a:extLst>
                  <a:ext uri="{0D108BD9-81ED-4DB2-BD59-A6C34878D82A}">
                    <a16:rowId xmlns:a16="http://schemas.microsoft.com/office/drawing/2014/main" val="4201389810"/>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- 0.067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866364"/>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- 0.117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7223521"/>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- 0.184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44113"/>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Control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noFill/>
                  </a:tcPr>
                </a:tc>
                <a:tc hMerge="1">
                  <a:txBody>
                    <a:bodyPr/>
                    <a:lstStyle/>
                    <a:p>
                      <a:endParaRPr lang="de-DE"/>
                    </a:p>
                  </a:txBody>
                  <a:tcPr>
                    <a:noFill/>
                  </a:tcPr>
                </a:tc>
                <a:tc hMerge="1">
                  <a:txBody>
                    <a:bodyPr/>
                    <a:lstStyle/>
                    <a:p>
                      <a:endParaRPr lang="de-DE"/>
                    </a:p>
                  </a:txBody>
                  <a:tcPr>
                    <a:noFill/>
                  </a:tcPr>
                </a:tc>
                <a:extLst>
                  <a:ext uri="{0D108BD9-81ED-4DB2-BD59-A6C34878D82A}">
                    <a16:rowId xmlns:a16="http://schemas.microsoft.com/office/drawing/2014/main" val="2172272125"/>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01482"/>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- 0.059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0.016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3262074"/>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Total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- 0.058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417715"/>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Limbic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83849"/>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- 0.023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6665611"/>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- 0.209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1715473"/>
                  </a:ext>
                </a:extLst>
              </a:tr>
              <a:tr h="63679">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- 0.232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165159"/>
                  </a:ext>
                </a:extLst>
              </a:tr>
            </a:tbl>
          </a:graphicData>
        </a:graphic>
      </p:graphicFrame>
      <p:sp>
        <p:nvSpPr>
          <p:cNvPr id="40" name="Title 1">
            <a:extLst>
              <a:ext uri="{FF2B5EF4-FFF2-40B4-BE49-F238E27FC236}">
                <a16:creationId xmlns:a16="http://schemas.microsoft.com/office/drawing/2014/main" id="{8314182A-5B2A-4A82-8710-A973536924B7}"/>
              </a:ext>
            </a:extLst>
          </p:cNvPr>
          <p:cNvSpPr>
            <a:spLocks noGrp="1"/>
          </p:cNvSpPr>
          <p:nvPr>
            <p:ph type="title"/>
          </p:nvPr>
        </p:nvSpPr>
        <p:spPr>
          <a:xfrm>
            <a:off x="120923" y="823709"/>
            <a:ext cx="12074252" cy="288032"/>
          </a:xfrm>
        </p:spPr>
        <p:txBody>
          <a:bodyPr/>
          <a:lstStyle/>
          <a:p>
            <a:r>
              <a:rPr lang="en-US" sz="2000" b="1" dirty="0"/>
              <a:t>Mediation Analysis: </a:t>
            </a:r>
            <a:r>
              <a:rPr lang="en-US" sz="2000" dirty="0"/>
              <a:t>Structural connectivity of functional networks as a mediator between age and functional segregation in </a:t>
            </a:r>
            <a:r>
              <a:rPr lang="en-US" sz="2000" b="1" dirty="0"/>
              <a:t>associative networks</a:t>
            </a:r>
          </a:p>
        </p:txBody>
      </p:sp>
      <p:sp>
        <p:nvSpPr>
          <p:cNvPr id="44" name="Textfeld 43">
            <a:extLst>
              <a:ext uri="{FF2B5EF4-FFF2-40B4-BE49-F238E27FC236}">
                <a16:creationId xmlns:a16="http://schemas.microsoft.com/office/drawing/2014/main" id="{CD5A1A84-8D7C-4D70-9EB1-C155D64F5068}"/>
              </a:ext>
            </a:extLst>
          </p:cNvPr>
          <p:cNvSpPr txBox="1"/>
          <p:nvPr/>
        </p:nvSpPr>
        <p:spPr bwMode="gray">
          <a:xfrm>
            <a:off x="5893847" y="3260448"/>
            <a:ext cx="5527804" cy="1872206"/>
          </a:xfrm>
          <a:prstGeom prst="rect">
            <a:avLst/>
          </a:prstGeom>
          <a:noFill/>
        </p:spPr>
        <p:txBody>
          <a:bodyPr wrap="square" lIns="0" tIns="0" rIns="0" bIns="0" rtlCol="0">
            <a:noAutofit/>
          </a:bodyPr>
          <a:lstStyle/>
          <a:p>
            <a:pPr algn="just">
              <a:lnSpc>
                <a:spcPct val="105000"/>
              </a:lnSpc>
            </a:pPr>
            <a:endParaRPr lang="en-US" sz="1600" b="1" dirty="0">
              <a:latin typeface="+mj-lt"/>
            </a:endParaRPr>
          </a:p>
          <a:p>
            <a:pPr marL="216000" indent="-216000" algn="just">
              <a:lnSpc>
                <a:spcPct val="105000"/>
              </a:lnSpc>
              <a:buFont typeface="Arial" panose="020B0604020202020204" pitchFamily="34" charset="0"/>
              <a:buChar char="•"/>
            </a:pPr>
            <a:r>
              <a:rPr lang="en-US" sz="1600" b="1" dirty="0">
                <a:latin typeface="+mj-lt"/>
              </a:rPr>
              <a:t>Declining network-specific structural connectivity</a:t>
            </a:r>
            <a:r>
              <a:rPr lang="en-US" sz="1600" dirty="0">
                <a:latin typeface="+mj-lt"/>
              </a:rPr>
              <a:t>, acts as a </a:t>
            </a:r>
            <a:r>
              <a:rPr lang="en-US" sz="1600" b="1" dirty="0">
                <a:latin typeface="+mj-lt"/>
              </a:rPr>
              <a:t>mediator</a:t>
            </a:r>
            <a:r>
              <a:rPr lang="en-US" sz="1600" dirty="0">
                <a:latin typeface="+mj-lt"/>
              </a:rPr>
              <a:t> between </a:t>
            </a:r>
            <a:r>
              <a:rPr lang="en-US" sz="1600" b="1" dirty="0">
                <a:latin typeface="+mj-lt"/>
              </a:rPr>
              <a:t>age</a:t>
            </a:r>
            <a:r>
              <a:rPr lang="en-US" sz="1600" dirty="0">
                <a:latin typeface="+mj-lt"/>
              </a:rPr>
              <a:t> and declining network-specific </a:t>
            </a:r>
            <a:r>
              <a:rPr lang="en-US" sz="1600" b="1" dirty="0">
                <a:latin typeface="+mj-lt"/>
              </a:rPr>
              <a:t>functional segregation </a:t>
            </a:r>
            <a:r>
              <a:rPr lang="en-US" sz="1600" dirty="0">
                <a:latin typeface="+mj-lt"/>
              </a:rPr>
              <a:t>in all </a:t>
            </a:r>
            <a:r>
              <a:rPr lang="en-US" sz="1600" b="1" dirty="0">
                <a:latin typeface="+mj-lt"/>
              </a:rPr>
              <a:t>associative</a:t>
            </a:r>
            <a:r>
              <a:rPr lang="en-US" sz="1600" dirty="0">
                <a:latin typeface="+mj-lt"/>
              </a:rPr>
              <a:t> </a:t>
            </a:r>
            <a:r>
              <a:rPr lang="en-US" sz="1600" b="1" dirty="0">
                <a:latin typeface="+mj-lt"/>
              </a:rPr>
              <a:t>networks</a:t>
            </a:r>
            <a:r>
              <a:rPr lang="en-US" sz="1600" dirty="0">
                <a:latin typeface="+mj-lt"/>
              </a:rPr>
              <a:t>; except the Control and Limbic network.</a:t>
            </a:r>
          </a:p>
          <a:p>
            <a:pPr algn="just">
              <a:lnSpc>
                <a:spcPct val="105000"/>
              </a:lnSpc>
            </a:pPr>
            <a:endParaRPr lang="en-US" sz="1600" dirty="0">
              <a:latin typeface="+mj-lt"/>
            </a:endParaRPr>
          </a:p>
          <a:p>
            <a:pPr marL="216000" indent="-216000" algn="just">
              <a:lnSpc>
                <a:spcPct val="105000"/>
              </a:lnSpc>
              <a:buFont typeface="Arial" panose="020B0604020202020204" pitchFamily="34" charset="0"/>
              <a:buChar char="•"/>
            </a:pPr>
            <a:r>
              <a:rPr lang="en-US" sz="1600" dirty="0">
                <a:latin typeface="+mj-lt"/>
              </a:rPr>
              <a:t>Declining network-specific structural connectivity showed no mediation effect between age and network–specific </a:t>
            </a:r>
            <a:r>
              <a:rPr lang="en-US" sz="1600" b="1" dirty="0">
                <a:latin typeface="+mj-lt"/>
              </a:rPr>
              <a:t>functional connectivity</a:t>
            </a:r>
          </a:p>
          <a:p>
            <a:pPr marL="216000" indent="-216000" algn="just">
              <a:lnSpc>
                <a:spcPct val="105000"/>
              </a:lnSpc>
              <a:buFont typeface="Arial" panose="020B0604020202020204" pitchFamily="34" charset="0"/>
              <a:buChar char="•"/>
            </a:pPr>
            <a:endParaRPr lang="en-US" sz="1600" b="1" dirty="0">
              <a:latin typeface="+mj-lt"/>
            </a:endParaRPr>
          </a:p>
          <a:p>
            <a:pPr marL="216000" indent="-216000" algn="just">
              <a:lnSpc>
                <a:spcPct val="105000"/>
              </a:lnSpc>
              <a:buFont typeface="Arial" panose="020B0604020202020204" pitchFamily="34" charset="0"/>
              <a:buChar char="•"/>
            </a:pPr>
            <a:r>
              <a:rPr lang="en-US" sz="1600" dirty="0">
                <a:latin typeface="+mj-lt"/>
              </a:rPr>
              <a:t>Neither network-specific structural </a:t>
            </a:r>
            <a:r>
              <a:rPr lang="en-US" sz="1600" b="1" dirty="0">
                <a:latin typeface="+mj-lt"/>
              </a:rPr>
              <a:t>overall network connectivity </a:t>
            </a:r>
            <a:r>
              <a:rPr lang="en-US" sz="1600" dirty="0">
                <a:latin typeface="+mj-lt"/>
              </a:rPr>
              <a:t>nor </a:t>
            </a:r>
            <a:r>
              <a:rPr lang="en-US" sz="1600" b="1" dirty="0">
                <a:latin typeface="+mj-lt"/>
              </a:rPr>
              <a:t>increasing structural connectivity</a:t>
            </a:r>
            <a:r>
              <a:rPr lang="en-US" sz="1600" dirty="0">
                <a:latin typeface="+mj-lt"/>
              </a:rPr>
              <a:t> showed mediation effects.</a:t>
            </a:r>
          </a:p>
          <a:p>
            <a:pPr algn="just">
              <a:lnSpc>
                <a:spcPct val="105000"/>
              </a:lnSpc>
            </a:pPr>
            <a:endParaRPr lang="en-US" sz="1600" dirty="0">
              <a:latin typeface="+mj-lt"/>
            </a:endParaRPr>
          </a:p>
        </p:txBody>
      </p:sp>
      <p:sp>
        <p:nvSpPr>
          <p:cNvPr id="45" name="Rechteck 44">
            <a:extLst>
              <a:ext uri="{FF2B5EF4-FFF2-40B4-BE49-F238E27FC236}">
                <a16:creationId xmlns:a16="http://schemas.microsoft.com/office/drawing/2014/main" id="{B7EFBB61-C796-4DF5-B043-AD7BFC31F431}"/>
              </a:ext>
            </a:extLst>
          </p:cNvPr>
          <p:cNvSpPr/>
          <p:nvPr/>
        </p:nvSpPr>
        <p:spPr bwMode="gray">
          <a:xfrm>
            <a:off x="336947" y="1772816"/>
            <a:ext cx="5271112" cy="27235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pic>
        <p:nvPicPr>
          <p:cNvPr id="46" name="Grafik 45">
            <a:extLst>
              <a:ext uri="{FF2B5EF4-FFF2-40B4-BE49-F238E27FC236}">
                <a16:creationId xmlns:a16="http://schemas.microsoft.com/office/drawing/2014/main" id="{A036951D-FB42-4DB7-AF08-472ECE24CE7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1031846" y="1448817"/>
            <a:ext cx="779610" cy="577428"/>
          </a:xfrm>
          <a:prstGeom prst="rect">
            <a:avLst/>
          </a:prstGeom>
        </p:spPr>
      </p:pic>
      <p:sp>
        <p:nvSpPr>
          <p:cNvPr id="49" name="Textfeld 48">
            <a:extLst>
              <a:ext uri="{FF2B5EF4-FFF2-40B4-BE49-F238E27FC236}">
                <a16:creationId xmlns:a16="http://schemas.microsoft.com/office/drawing/2014/main" id="{7356A0A8-9859-4198-9A79-4E89E0E29D22}"/>
              </a:ext>
            </a:extLst>
          </p:cNvPr>
          <p:cNvSpPr txBox="1"/>
          <p:nvPr/>
        </p:nvSpPr>
        <p:spPr bwMode="gray">
          <a:xfrm>
            <a:off x="11236916" y="1248649"/>
            <a:ext cx="390289" cy="206556"/>
          </a:xfrm>
          <a:prstGeom prst="rect">
            <a:avLst/>
          </a:prstGeom>
          <a:noFill/>
        </p:spPr>
        <p:txBody>
          <a:bodyPr wrap="square" lIns="0" tIns="0" rIns="0" bIns="0" rtlCol="0">
            <a:noAutofit/>
          </a:bodyPr>
          <a:lstStyle/>
          <a:p>
            <a:pPr>
              <a:lnSpc>
                <a:spcPct val="105000"/>
              </a:lnSpc>
            </a:pPr>
            <a:r>
              <a:rPr lang="de-DE" sz="1000" dirty="0" err="1">
                <a:latin typeface="+mj-lt"/>
              </a:rPr>
              <a:t>Limbic</a:t>
            </a:r>
            <a:endParaRPr lang="de-DE" sz="1000" dirty="0">
              <a:latin typeface="+mj-lt"/>
            </a:endParaRPr>
          </a:p>
        </p:txBody>
      </p:sp>
      <p:sp>
        <p:nvSpPr>
          <p:cNvPr id="38" name="Textfeld 37">
            <a:extLst>
              <a:ext uri="{FF2B5EF4-FFF2-40B4-BE49-F238E27FC236}">
                <a16:creationId xmlns:a16="http://schemas.microsoft.com/office/drawing/2014/main" id="{5ABAF7AE-50BC-4752-966E-7B0156D88CC9}"/>
              </a:ext>
            </a:extLst>
          </p:cNvPr>
          <p:cNvSpPr txBox="1"/>
          <p:nvPr/>
        </p:nvSpPr>
        <p:spPr bwMode="gray">
          <a:xfrm>
            <a:off x="10402637" y="2355645"/>
            <a:ext cx="1457920" cy="840799"/>
          </a:xfrm>
          <a:prstGeom prst="rect">
            <a:avLst/>
          </a:prstGeom>
          <a:noFill/>
        </p:spPr>
        <p:txBody>
          <a:bodyPr wrap="square" lIns="0" tIns="0" rIns="0" bIns="0" rtlCol="0">
            <a:noAutofit/>
          </a:bodyPr>
          <a:lstStyle/>
          <a:p>
            <a:pPr marL="171450" indent="-171450">
              <a:lnSpc>
                <a:spcPct val="105000"/>
              </a:lnSpc>
              <a:buFont typeface="Arial" panose="020B0604020202020204" pitchFamily="34" charset="0"/>
              <a:buChar char="•"/>
            </a:pPr>
            <a:r>
              <a:rPr lang="de-DE" sz="1000" dirty="0">
                <a:latin typeface="+mj-lt"/>
              </a:rPr>
              <a:t>Segregation Default</a:t>
            </a:r>
          </a:p>
          <a:p>
            <a:pPr marL="171450" indent="-171450">
              <a:lnSpc>
                <a:spcPct val="105000"/>
              </a:lnSpc>
              <a:buFont typeface="Arial" panose="020B0604020202020204" pitchFamily="34" charset="0"/>
              <a:buChar char="•"/>
            </a:pPr>
            <a:r>
              <a:rPr lang="de-DE" sz="1000" dirty="0">
                <a:latin typeface="+mj-lt"/>
              </a:rPr>
              <a:t>Segregation Dorsal</a:t>
            </a:r>
          </a:p>
          <a:p>
            <a:pPr marL="171450" indent="-171450">
              <a:lnSpc>
                <a:spcPct val="105000"/>
              </a:lnSpc>
              <a:buFont typeface="Arial" panose="020B0604020202020204" pitchFamily="34" charset="0"/>
              <a:buChar char="•"/>
            </a:pPr>
            <a:r>
              <a:rPr lang="de-DE" sz="1000" dirty="0">
                <a:latin typeface="+mj-lt"/>
              </a:rPr>
              <a:t>Segregation Salience</a:t>
            </a:r>
          </a:p>
          <a:p>
            <a:pPr marL="171450" indent="-171450">
              <a:lnSpc>
                <a:spcPct val="105000"/>
              </a:lnSpc>
              <a:buFont typeface="Arial" panose="020B0604020202020204" pitchFamily="34" charset="0"/>
              <a:buChar char="•"/>
            </a:pPr>
            <a:r>
              <a:rPr lang="de-DE" sz="1000" dirty="0">
                <a:latin typeface="+mj-lt"/>
              </a:rPr>
              <a:t>Segregation Control</a:t>
            </a:r>
          </a:p>
          <a:p>
            <a:pPr marL="171450" indent="-171450">
              <a:lnSpc>
                <a:spcPct val="105000"/>
              </a:lnSpc>
              <a:buFont typeface="Arial" panose="020B0604020202020204" pitchFamily="34" charset="0"/>
              <a:buChar char="•"/>
            </a:pPr>
            <a:r>
              <a:rPr lang="de-DE" sz="1000" dirty="0">
                <a:latin typeface="+mj-lt"/>
              </a:rPr>
              <a:t>Segregation </a:t>
            </a:r>
            <a:r>
              <a:rPr lang="de-DE" sz="1000" dirty="0" err="1">
                <a:latin typeface="+mj-lt"/>
              </a:rPr>
              <a:t>Limbic</a:t>
            </a:r>
            <a:endParaRPr lang="de-DE" sz="1000" dirty="0">
              <a:latin typeface="+mj-lt"/>
            </a:endParaRPr>
          </a:p>
          <a:p>
            <a:pPr marL="171450" indent="-171450">
              <a:lnSpc>
                <a:spcPct val="105000"/>
              </a:lnSpc>
              <a:buFont typeface="Arial" panose="020B0604020202020204" pitchFamily="34" charset="0"/>
              <a:buChar char="•"/>
            </a:pPr>
            <a:endParaRPr lang="de-DE" sz="1200" dirty="0">
              <a:latin typeface="+mj-lt"/>
            </a:endParaRPr>
          </a:p>
        </p:txBody>
      </p:sp>
    </p:spTree>
    <p:extLst>
      <p:ext uri="{BB962C8B-B14F-4D97-AF65-F5344CB8AC3E}">
        <p14:creationId xmlns:p14="http://schemas.microsoft.com/office/powerpoint/2010/main" val="10494184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C375CA26-86E7-40DA-8A2F-8D244A0A8BA6}"/>
              </a:ext>
            </a:extLst>
          </p:cNvPr>
          <p:cNvSpPr>
            <a:spLocks noGrp="1"/>
          </p:cNvSpPr>
          <p:nvPr>
            <p:ph type="dt" sz="half" idx="10"/>
          </p:nvPr>
        </p:nvSpPr>
        <p:spPr/>
        <p:txBody>
          <a:bodyPr/>
          <a:lstStyle/>
          <a:p>
            <a:r>
              <a:rPr lang="de-DE"/>
              <a:t>Autor (Vorname Nachname)</a:t>
            </a:r>
            <a:endParaRPr lang="de-DE" dirty="0"/>
          </a:p>
        </p:txBody>
      </p:sp>
      <p:sp>
        <p:nvSpPr>
          <p:cNvPr id="7" name="Foliennummernplatzhalter 6">
            <a:extLst>
              <a:ext uri="{FF2B5EF4-FFF2-40B4-BE49-F238E27FC236}">
                <a16:creationId xmlns:a16="http://schemas.microsoft.com/office/drawing/2014/main" id="{3E00759E-F7CA-4EF4-8BA2-93D9048B346F}"/>
              </a:ext>
            </a:extLst>
          </p:cNvPr>
          <p:cNvSpPr>
            <a:spLocks noGrp="1"/>
          </p:cNvSpPr>
          <p:nvPr>
            <p:ph type="sldNum" sz="quarter" idx="12"/>
          </p:nvPr>
        </p:nvSpPr>
        <p:spPr/>
        <p:txBody>
          <a:bodyPr/>
          <a:lstStyle/>
          <a:p>
            <a:fld id="{9B00EF49-7894-4F53-A8DD-F7DB3BFC5032}" type="slidenum">
              <a:rPr lang="de-DE" smtClean="0"/>
              <a:t>16</a:t>
            </a:fld>
            <a:endParaRPr lang="de-DE" dirty="0"/>
          </a:p>
        </p:txBody>
      </p:sp>
      <p:grpSp>
        <p:nvGrpSpPr>
          <p:cNvPr id="35" name="Gruppieren 34">
            <a:extLst>
              <a:ext uri="{FF2B5EF4-FFF2-40B4-BE49-F238E27FC236}">
                <a16:creationId xmlns:a16="http://schemas.microsoft.com/office/drawing/2014/main" id="{7777DDFB-CB6A-42EA-A21D-521A9B67FA32}"/>
              </a:ext>
            </a:extLst>
          </p:cNvPr>
          <p:cNvGrpSpPr/>
          <p:nvPr/>
        </p:nvGrpSpPr>
        <p:grpSpPr>
          <a:xfrm>
            <a:off x="533719" y="1916636"/>
            <a:ext cx="5560620" cy="1793563"/>
            <a:chOff x="6362135" y="2021930"/>
            <a:chExt cx="5560620" cy="1793563"/>
          </a:xfrm>
        </p:grpSpPr>
        <p:grpSp>
          <p:nvGrpSpPr>
            <p:cNvPr id="8" name="Gruppieren 7">
              <a:extLst>
                <a:ext uri="{FF2B5EF4-FFF2-40B4-BE49-F238E27FC236}">
                  <a16:creationId xmlns:a16="http://schemas.microsoft.com/office/drawing/2014/main" id="{49CD469A-3FA9-4ABD-BED4-A1492496D254}"/>
                </a:ext>
              </a:extLst>
            </p:cNvPr>
            <p:cNvGrpSpPr/>
            <p:nvPr/>
          </p:nvGrpSpPr>
          <p:grpSpPr>
            <a:xfrm>
              <a:off x="6362135" y="2025418"/>
              <a:ext cx="3599230" cy="1673815"/>
              <a:chOff x="1952198" y="1960661"/>
              <a:chExt cx="7482256" cy="3507864"/>
            </a:xfrm>
          </p:grpSpPr>
          <p:grpSp>
            <p:nvGrpSpPr>
              <p:cNvPr id="9" name="Gruppieren 8">
                <a:extLst>
                  <a:ext uri="{FF2B5EF4-FFF2-40B4-BE49-F238E27FC236}">
                    <a16:creationId xmlns:a16="http://schemas.microsoft.com/office/drawing/2014/main" id="{9ACDB91B-1349-49D9-9E3B-3B93FFE5667E}"/>
                  </a:ext>
                </a:extLst>
              </p:cNvPr>
              <p:cNvGrpSpPr/>
              <p:nvPr/>
            </p:nvGrpSpPr>
            <p:grpSpPr>
              <a:xfrm>
                <a:off x="1952198" y="4369346"/>
                <a:ext cx="7482256" cy="1099179"/>
                <a:chOff x="1952198" y="4369346"/>
                <a:chExt cx="7482256" cy="1099179"/>
              </a:xfrm>
            </p:grpSpPr>
            <p:sp>
              <p:nvSpPr>
                <p:cNvPr id="19" name="Textfeld 18">
                  <a:extLst>
                    <a:ext uri="{FF2B5EF4-FFF2-40B4-BE49-F238E27FC236}">
                      <a16:creationId xmlns:a16="http://schemas.microsoft.com/office/drawing/2014/main" id="{30603C7E-B26F-4F67-BD0C-0DC3AD52EC57}"/>
                    </a:ext>
                  </a:extLst>
                </p:cNvPr>
                <p:cNvSpPr txBox="1"/>
                <p:nvPr/>
              </p:nvSpPr>
              <p:spPr>
                <a:xfrm>
                  <a:off x="7615573" y="4399730"/>
                  <a:ext cx="1818881" cy="774020"/>
                </a:xfrm>
                <a:prstGeom prst="rect">
                  <a:avLst/>
                </a:prstGeom>
                <a:noFill/>
              </p:spPr>
              <p:txBody>
                <a:bodyPr wrap="square" rtlCol="0">
                  <a:spAutoFit/>
                </a:bodyPr>
                <a:lstStyle/>
                <a:p>
                  <a:r>
                    <a:rPr lang="de-DE" sz="900" b="1" dirty="0">
                      <a:solidFill>
                        <a:srgbClr val="0070C0"/>
                      </a:solidFill>
                    </a:rPr>
                    <a:t>Functional Segregation</a:t>
                  </a:r>
                </a:p>
              </p:txBody>
            </p:sp>
            <p:grpSp>
              <p:nvGrpSpPr>
                <p:cNvPr id="20" name="Gruppieren 19">
                  <a:extLst>
                    <a:ext uri="{FF2B5EF4-FFF2-40B4-BE49-F238E27FC236}">
                      <a16:creationId xmlns:a16="http://schemas.microsoft.com/office/drawing/2014/main" id="{6675E381-8343-44AD-930B-8B4CA54C9DC5}"/>
                    </a:ext>
                  </a:extLst>
                </p:cNvPr>
                <p:cNvGrpSpPr/>
                <p:nvPr/>
              </p:nvGrpSpPr>
              <p:grpSpPr>
                <a:xfrm>
                  <a:off x="1952198" y="4369346"/>
                  <a:ext cx="7421618" cy="1099179"/>
                  <a:chOff x="2530794" y="4109230"/>
                  <a:chExt cx="7421618" cy="1099179"/>
                </a:xfrm>
              </p:grpSpPr>
              <p:sp>
                <p:nvSpPr>
                  <p:cNvPr id="21" name="Rechteck: abgerundete Ecken 20">
                    <a:extLst>
                      <a:ext uri="{FF2B5EF4-FFF2-40B4-BE49-F238E27FC236}">
                        <a16:creationId xmlns:a16="http://schemas.microsoft.com/office/drawing/2014/main" id="{27927EA6-BC81-4C2A-8E4D-773405715F06}"/>
                      </a:ext>
                    </a:extLst>
                  </p:cNvPr>
                  <p:cNvSpPr/>
                  <p:nvPr/>
                </p:nvSpPr>
                <p:spPr>
                  <a:xfrm>
                    <a:off x="2530794"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2" name="Gruppieren 21">
                    <a:extLst>
                      <a:ext uri="{FF2B5EF4-FFF2-40B4-BE49-F238E27FC236}">
                        <a16:creationId xmlns:a16="http://schemas.microsoft.com/office/drawing/2014/main" id="{17310D1E-2C79-402F-B4C2-B6F88ED47ACC}"/>
                      </a:ext>
                    </a:extLst>
                  </p:cNvPr>
                  <p:cNvGrpSpPr/>
                  <p:nvPr/>
                </p:nvGrpSpPr>
                <p:grpSpPr>
                  <a:xfrm>
                    <a:off x="3073251" y="4109230"/>
                    <a:ext cx="6879161" cy="1099179"/>
                    <a:chOff x="3073251" y="4109230"/>
                    <a:chExt cx="6879161" cy="1099179"/>
                  </a:xfrm>
                </p:grpSpPr>
                <p:sp>
                  <p:nvSpPr>
                    <p:cNvPr id="23" name="Rechteck: abgerundete Ecken 22">
                      <a:extLst>
                        <a:ext uri="{FF2B5EF4-FFF2-40B4-BE49-F238E27FC236}">
                          <a16:creationId xmlns:a16="http://schemas.microsoft.com/office/drawing/2014/main" id="{4DE05367-4A4F-47AF-96E2-1B29BDB3BC2D}"/>
                        </a:ext>
                      </a:extLst>
                    </p:cNvPr>
                    <p:cNvSpPr/>
                    <p:nvPr/>
                  </p:nvSpPr>
                  <p:spPr>
                    <a:xfrm>
                      <a:off x="7972662"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Textfeld 23">
                      <a:extLst>
                        <a:ext uri="{FF2B5EF4-FFF2-40B4-BE49-F238E27FC236}">
                          <a16:creationId xmlns:a16="http://schemas.microsoft.com/office/drawing/2014/main" id="{BBFBD97E-C216-4F36-A314-762B2EB83509}"/>
                        </a:ext>
                      </a:extLst>
                    </p:cNvPr>
                    <p:cNvSpPr txBox="1"/>
                    <p:nvPr/>
                  </p:nvSpPr>
                  <p:spPr>
                    <a:xfrm>
                      <a:off x="3073251" y="4326056"/>
                      <a:ext cx="1217179" cy="483761"/>
                    </a:xfrm>
                    <a:prstGeom prst="rect">
                      <a:avLst/>
                    </a:prstGeom>
                    <a:noFill/>
                  </p:spPr>
                  <p:txBody>
                    <a:bodyPr wrap="square" rtlCol="0">
                      <a:spAutoFit/>
                    </a:bodyPr>
                    <a:lstStyle/>
                    <a:p>
                      <a:r>
                        <a:rPr lang="de-DE" sz="900" b="1" dirty="0">
                          <a:solidFill>
                            <a:srgbClr val="0070C0"/>
                          </a:solidFill>
                        </a:rPr>
                        <a:t>Age</a:t>
                      </a:r>
                    </a:p>
                  </p:txBody>
                </p:sp>
                <p:cxnSp>
                  <p:nvCxnSpPr>
                    <p:cNvPr id="25" name="Gerade Verbindung mit Pfeil 24">
                      <a:extLst>
                        <a:ext uri="{FF2B5EF4-FFF2-40B4-BE49-F238E27FC236}">
                          <a16:creationId xmlns:a16="http://schemas.microsoft.com/office/drawing/2014/main" id="{17E67BCF-2CB1-497B-B834-9824A1DD8FFA}"/>
                        </a:ext>
                      </a:extLst>
                    </p:cNvPr>
                    <p:cNvCxnSpPr/>
                    <p:nvPr/>
                  </p:nvCxnSpPr>
                  <p:spPr>
                    <a:xfrm>
                      <a:off x="4664525" y="4567937"/>
                      <a:ext cx="311627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9FC5D505-B719-4420-AFA9-BFDAC8954C48}"/>
                        </a:ext>
                      </a:extLst>
                    </p:cNvPr>
                    <p:cNvSpPr txBox="1"/>
                    <p:nvPr/>
                  </p:nvSpPr>
                  <p:spPr>
                    <a:xfrm>
                      <a:off x="6021487" y="4692396"/>
                      <a:ext cx="988871" cy="516013"/>
                    </a:xfrm>
                    <a:prstGeom prst="rect">
                      <a:avLst/>
                    </a:prstGeom>
                    <a:noFill/>
                  </p:spPr>
                  <p:txBody>
                    <a:bodyPr wrap="square" rtlCol="0">
                      <a:spAutoFit/>
                    </a:bodyPr>
                    <a:lstStyle/>
                    <a:p>
                      <a:r>
                        <a:rPr lang="de-DE" sz="1000" dirty="0">
                          <a:solidFill>
                            <a:srgbClr val="0070C0"/>
                          </a:solidFill>
                        </a:rPr>
                        <a:t>c</a:t>
                      </a:r>
                    </a:p>
                  </p:txBody>
                </p:sp>
              </p:grpSp>
            </p:grpSp>
          </p:grpSp>
          <p:grpSp>
            <p:nvGrpSpPr>
              <p:cNvPr id="10" name="Gruppieren 9">
                <a:extLst>
                  <a:ext uri="{FF2B5EF4-FFF2-40B4-BE49-F238E27FC236}">
                    <a16:creationId xmlns:a16="http://schemas.microsoft.com/office/drawing/2014/main" id="{B111CC31-6E0A-4C35-9B62-AD61EA03E963}"/>
                  </a:ext>
                </a:extLst>
              </p:cNvPr>
              <p:cNvGrpSpPr/>
              <p:nvPr/>
            </p:nvGrpSpPr>
            <p:grpSpPr>
              <a:xfrm>
                <a:off x="3739901" y="1960661"/>
                <a:ext cx="3981186" cy="2333388"/>
                <a:chOff x="4310303" y="1706845"/>
                <a:chExt cx="3981186" cy="2333388"/>
              </a:xfrm>
            </p:grpSpPr>
            <p:sp>
              <p:nvSpPr>
                <p:cNvPr id="11" name="Textfeld 10">
                  <a:extLst>
                    <a:ext uri="{FF2B5EF4-FFF2-40B4-BE49-F238E27FC236}">
                      <a16:creationId xmlns:a16="http://schemas.microsoft.com/office/drawing/2014/main" id="{B2605A21-1D84-4C73-B0D2-F945503E08EA}"/>
                    </a:ext>
                  </a:extLst>
                </p:cNvPr>
                <p:cNvSpPr txBox="1"/>
                <p:nvPr/>
              </p:nvSpPr>
              <p:spPr>
                <a:xfrm>
                  <a:off x="5789042" y="1706845"/>
                  <a:ext cx="753697" cy="483762"/>
                </a:xfrm>
                <a:prstGeom prst="rect">
                  <a:avLst/>
                </a:prstGeom>
                <a:noFill/>
              </p:spPr>
              <p:txBody>
                <a:bodyPr wrap="square" rtlCol="0">
                  <a:spAutoFit/>
                </a:bodyPr>
                <a:lstStyle/>
                <a:p>
                  <a:r>
                    <a:rPr lang="de-DE" sz="900" dirty="0">
                      <a:solidFill>
                        <a:srgbClr val="0070C0"/>
                      </a:solidFill>
                    </a:rPr>
                    <a:t>a*b</a:t>
                  </a:r>
                </a:p>
              </p:txBody>
            </p:sp>
            <p:pic>
              <p:nvPicPr>
                <p:cNvPr id="12" name="Grafik 11">
                  <a:extLst>
                    <a:ext uri="{FF2B5EF4-FFF2-40B4-BE49-F238E27FC236}">
                      <a16:creationId xmlns:a16="http://schemas.microsoft.com/office/drawing/2014/main" id="{4BAB9EC3-76CD-4FBE-BE62-F8ED1C323D18}"/>
                    </a:ext>
                  </a:extLst>
                </p:cNvPr>
                <p:cNvPicPr>
                  <a:picLocks noChangeAspect="1"/>
                </p:cNvPicPr>
                <p:nvPr/>
              </p:nvPicPr>
              <p:blipFill>
                <a:blip r:embed="rId2"/>
                <a:stretch>
                  <a:fillRect/>
                </a:stretch>
              </p:blipFill>
              <p:spPr>
                <a:xfrm>
                  <a:off x="5445251" y="2315064"/>
                  <a:ext cx="550321" cy="749109"/>
                </a:xfrm>
                <a:prstGeom prst="rect">
                  <a:avLst/>
                </a:prstGeom>
              </p:spPr>
            </p:pic>
            <p:sp>
              <p:nvSpPr>
                <p:cNvPr id="13" name="Ellipse 12">
                  <a:extLst>
                    <a:ext uri="{FF2B5EF4-FFF2-40B4-BE49-F238E27FC236}">
                      <a16:creationId xmlns:a16="http://schemas.microsoft.com/office/drawing/2014/main" id="{A2D47A6A-0CB4-4BE6-989F-71B9AAD43625}"/>
                    </a:ext>
                  </a:extLst>
                </p:cNvPr>
                <p:cNvSpPr/>
                <p:nvPr/>
              </p:nvSpPr>
              <p:spPr>
                <a:xfrm>
                  <a:off x="5093220" y="2218551"/>
                  <a:ext cx="2280378" cy="965283"/>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 Verbindung mit Pfeil 13">
                  <a:extLst>
                    <a:ext uri="{FF2B5EF4-FFF2-40B4-BE49-F238E27FC236}">
                      <a16:creationId xmlns:a16="http://schemas.microsoft.com/office/drawing/2014/main" id="{9BE53354-D44B-4A1D-B927-14FE8F5FD874}"/>
                    </a:ext>
                  </a:extLst>
                </p:cNvPr>
                <p:cNvCxnSpPr>
                  <a:cxnSpLocks/>
                </p:cNvCxnSpPr>
                <p:nvPr/>
              </p:nvCxnSpPr>
              <p:spPr>
                <a:xfrm flipV="1">
                  <a:off x="4445775" y="3064173"/>
                  <a:ext cx="864002"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11D02C7C-D86E-4E93-9678-CD0DBFDD812F}"/>
                    </a:ext>
                  </a:extLst>
                </p:cNvPr>
                <p:cNvCxnSpPr>
                  <a:cxnSpLocks/>
                </p:cNvCxnSpPr>
                <p:nvPr/>
              </p:nvCxnSpPr>
              <p:spPr>
                <a:xfrm>
                  <a:off x="7223534" y="3064173"/>
                  <a:ext cx="808988"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C0A6F58C-5C66-4997-84F6-D001D2AEF530}"/>
                    </a:ext>
                  </a:extLst>
                </p:cNvPr>
                <p:cNvSpPr txBox="1"/>
                <p:nvPr/>
              </p:nvSpPr>
              <p:spPr>
                <a:xfrm>
                  <a:off x="5863435" y="2368615"/>
                  <a:ext cx="1510164" cy="718382"/>
                </a:xfrm>
                <a:prstGeom prst="rect">
                  <a:avLst/>
                </a:prstGeom>
                <a:noFill/>
              </p:spPr>
              <p:txBody>
                <a:bodyPr wrap="square" rtlCol="0">
                  <a:spAutoFit/>
                </a:bodyPr>
                <a:lstStyle/>
                <a:p>
                  <a:r>
                    <a:rPr lang="de-DE" sz="800" b="1" dirty="0">
                      <a:solidFill>
                        <a:srgbClr val="0070C0"/>
                      </a:solidFill>
                    </a:rPr>
                    <a:t>Structural Subnetwork</a:t>
                  </a:r>
                </a:p>
              </p:txBody>
            </p:sp>
            <p:sp>
              <p:nvSpPr>
                <p:cNvPr id="17" name="Textfeld 16">
                  <a:extLst>
                    <a:ext uri="{FF2B5EF4-FFF2-40B4-BE49-F238E27FC236}">
                      <a16:creationId xmlns:a16="http://schemas.microsoft.com/office/drawing/2014/main" id="{BEC36560-11CD-4BC3-9C24-ADFF8B5A3EE5}"/>
                    </a:ext>
                  </a:extLst>
                </p:cNvPr>
                <p:cNvSpPr txBox="1"/>
                <p:nvPr/>
              </p:nvSpPr>
              <p:spPr>
                <a:xfrm>
                  <a:off x="4310303" y="3086999"/>
                  <a:ext cx="529445" cy="516013"/>
                </a:xfrm>
                <a:prstGeom prst="rect">
                  <a:avLst/>
                </a:prstGeom>
                <a:noFill/>
              </p:spPr>
              <p:txBody>
                <a:bodyPr wrap="square" rtlCol="0">
                  <a:spAutoFit/>
                </a:bodyPr>
                <a:lstStyle/>
                <a:p>
                  <a:r>
                    <a:rPr lang="de-DE" sz="1000" dirty="0">
                      <a:solidFill>
                        <a:srgbClr val="0070C0"/>
                      </a:solidFill>
                    </a:rPr>
                    <a:t>a</a:t>
                  </a:r>
                </a:p>
              </p:txBody>
            </p:sp>
            <p:sp>
              <p:nvSpPr>
                <p:cNvPr id="18" name="Textfeld 17">
                  <a:extLst>
                    <a:ext uri="{FF2B5EF4-FFF2-40B4-BE49-F238E27FC236}">
                      <a16:creationId xmlns:a16="http://schemas.microsoft.com/office/drawing/2014/main" id="{97C47C5E-7B6F-449B-803C-B53FEC3EBC0B}"/>
                    </a:ext>
                  </a:extLst>
                </p:cNvPr>
                <p:cNvSpPr txBox="1"/>
                <p:nvPr/>
              </p:nvSpPr>
              <p:spPr>
                <a:xfrm>
                  <a:off x="7762043" y="3162021"/>
                  <a:ext cx="529446" cy="516013"/>
                </a:xfrm>
                <a:prstGeom prst="rect">
                  <a:avLst/>
                </a:prstGeom>
                <a:noFill/>
              </p:spPr>
              <p:txBody>
                <a:bodyPr wrap="square" rtlCol="0">
                  <a:spAutoFit/>
                </a:bodyPr>
                <a:lstStyle/>
                <a:p>
                  <a:r>
                    <a:rPr lang="de-DE" sz="1000" dirty="0">
                      <a:solidFill>
                        <a:srgbClr val="0070C0"/>
                      </a:solidFill>
                    </a:rPr>
                    <a:t>b</a:t>
                  </a:r>
                </a:p>
              </p:txBody>
            </p:sp>
          </p:grpSp>
        </p:grpSp>
        <p:pic>
          <p:nvPicPr>
            <p:cNvPr id="27" name="Grafik 26">
              <a:extLst>
                <a:ext uri="{FF2B5EF4-FFF2-40B4-BE49-F238E27FC236}">
                  <a16:creationId xmlns:a16="http://schemas.microsoft.com/office/drawing/2014/main" id="{650286BE-CF0C-431D-A64F-EE4BCCA0C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9451649" y="2236909"/>
              <a:ext cx="774301" cy="603052"/>
            </a:xfrm>
            <a:prstGeom prst="rect">
              <a:avLst/>
            </a:prstGeom>
          </p:spPr>
        </p:pic>
        <p:pic>
          <p:nvPicPr>
            <p:cNvPr id="28" name="Grafik 27">
              <a:extLst>
                <a:ext uri="{FF2B5EF4-FFF2-40B4-BE49-F238E27FC236}">
                  <a16:creationId xmlns:a16="http://schemas.microsoft.com/office/drawing/2014/main" id="{EE7D7268-2E3E-4C6D-8AC1-D75DCDAB27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064939" y="2232693"/>
              <a:ext cx="774300" cy="580725"/>
            </a:xfrm>
            <a:prstGeom prst="rect">
              <a:avLst/>
            </a:prstGeom>
          </p:spPr>
        </p:pic>
        <p:sp>
          <p:nvSpPr>
            <p:cNvPr id="29" name="Textfeld 28">
              <a:extLst>
                <a:ext uri="{FF2B5EF4-FFF2-40B4-BE49-F238E27FC236}">
                  <a16:creationId xmlns:a16="http://schemas.microsoft.com/office/drawing/2014/main" id="{2DF0A44F-3CD6-40E8-8A9A-84F52730B0D7}"/>
                </a:ext>
              </a:extLst>
            </p:cNvPr>
            <p:cNvSpPr txBox="1"/>
            <p:nvPr/>
          </p:nvSpPr>
          <p:spPr bwMode="gray">
            <a:xfrm>
              <a:off x="9566741" y="2025418"/>
              <a:ext cx="498198" cy="177007"/>
            </a:xfrm>
            <a:prstGeom prst="rect">
              <a:avLst/>
            </a:prstGeom>
            <a:noFill/>
          </p:spPr>
          <p:txBody>
            <a:bodyPr wrap="square" lIns="0" tIns="0" rIns="0" bIns="0" rtlCol="0">
              <a:noAutofit/>
            </a:bodyPr>
            <a:lstStyle/>
            <a:p>
              <a:pPr>
                <a:lnSpc>
                  <a:spcPct val="105000"/>
                </a:lnSpc>
              </a:pPr>
              <a:r>
                <a:rPr lang="de-DE" sz="1000" dirty="0">
                  <a:latin typeface="+mj-lt"/>
                </a:rPr>
                <a:t>Sommot</a:t>
              </a:r>
            </a:p>
          </p:txBody>
        </p:sp>
        <p:sp>
          <p:nvSpPr>
            <p:cNvPr id="30" name="Textfeld 29">
              <a:extLst>
                <a:ext uri="{FF2B5EF4-FFF2-40B4-BE49-F238E27FC236}">
                  <a16:creationId xmlns:a16="http://schemas.microsoft.com/office/drawing/2014/main" id="{FE801346-E9DE-4996-B6C7-A053C8B3B52D}"/>
                </a:ext>
              </a:extLst>
            </p:cNvPr>
            <p:cNvSpPr txBox="1"/>
            <p:nvPr/>
          </p:nvSpPr>
          <p:spPr bwMode="gray">
            <a:xfrm>
              <a:off x="10272087" y="2021930"/>
              <a:ext cx="555841" cy="201614"/>
            </a:xfrm>
            <a:prstGeom prst="rect">
              <a:avLst/>
            </a:prstGeom>
            <a:noFill/>
          </p:spPr>
          <p:txBody>
            <a:bodyPr wrap="square" lIns="0" tIns="0" rIns="0" bIns="0" rtlCol="0">
              <a:noAutofit/>
            </a:bodyPr>
            <a:lstStyle/>
            <a:p>
              <a:pPr>
                <a:lnSpc>
                  <a:spcPct val="105000"/>
                </a:lnSpc>
              </a:pPr>
              <a:r>
                <a:rPr lang="de-DE" sz="1000" dirty="0">
                  <a:latin typeface="+mj-lt"/>
                </a:rPr>
                <a:t>Visual</a:t>
              </a:r>
            </a:p>
          </p:txBody>
        </p:sp>
        <p:sp>
          <p:nvSpPr>
            <p:cNvPr id="31" name="Textfeld 30">
              <a:extLst>
                <a:ext uri="{FF2B5EF4-FFF2-40B4-BE49-F238E27FC236}">
                  <a16:creationId xmlns:a16="http://schemas.microsoft.com/office/drawing/2014/main" id="{D23850E7-0395-4319-86E2-635549443F0D}"/>
                </a:ext>
              </a:extLst>
            </p:cNvPr>
            <p:cNvSpPr txBox="1"/>
            <p:nvPr/>
          </p:nvSpPr>
          <p:spPr bwMode="gray">
            <a:xfrm>
              <a:off x="10464835" y="3349755"/>
              <a:ext cx="1457920" cy="465738"/>
            </a:xfrm>
            <a:prstGeom prst="rect">
              <a:avLst/>
            </a:prstGeom>
            <a:noFill/>
          </p:spPr>
          <p:txBody>
            <a:bodyPr wrap="square" lIns="0" tIns="0" rIns="0" bIns="0" rtlCol="0">
              <a:noAutofit/>
            </a:bodyPr>
            <a:lstStyle/>
            <a:p>
              <a:pPr marL="171450" indent="-171450">
                <a:lnSpc>
                  <a:spcPct val="105000"/>
                </a:lnSpc>
                <a:buFont typeface="Arial" panose="020B0604020202020204" pitchFamily="34" charset="0"/>
                <a:buChar char="•"/>
              </a:pPr>
              <a:r>
                <a:rPr lang="de-DE" sz="1000" dirty="0" err="1">
                  <a:latin typeface="+mj-lt"/>
                </a:rPr>
                <a:t>Segregaiont</a:t>
              </a:r>
              <a:r>
                <a:rPr lang="de-DE" sz="1000" dirty="0">
                  <a:latin typeface="+mj-lt"/>
                </a:rPr>
                <a:t> Sommot</a:t>
              </a:r>
            </a:p>
            <a:p>
              <a:pPr marL="171450" indent="-171450">
                <a:lnSpc>
                  <a:spcPct val="105000"/>
                </a:lnSpc>
                <a:buFont typeface="Arial" panose="020B0604020202020204" pitchFamily="34" charset="0"/>
                <a:buChar char="•"/>
              </a:pPr>
              <a:r>
                <a:rPr lang="de-DE" sz="1000" dirty="0">
                  <a:latin typeface="+mj-lt"/>
                </a:rPr>
                <a:t>Segregation Visual</a:t>
              </a:r>
            </a:p>
            <a:p>
              <a:pPr marL="171450" indent="-171450">
                <a:lnSpc>
                  <a:spcPct val="105000"/>
                </a:lnSpc>
                <a:buFont typeface="Arial" panose="020B0604020202020204" pitchFamily="34" charset="0"/>
                <a:buChar char="•"/>
              </a:pPr>
              <a:endParaRPr lang="de-DE" sz="1200" dirty="0">
                <a:latin typeface="+mj-lt"/>
              </a:endParaRPr>
            </a:p>
          </p:txBody>
        </p:sp>
      </p:grpSp>
      <p:graphicFrame>
        <p:nvGraphicFramePr>
          <p:cNvPr id="32" name="Tabelle 31">
            <a:extLst>
              <a:ext uri="{FF2B5EF4-FFF2-40B4-BE49-F238E27FC236}">
                <a16:creationId xmlns:a16="http://schemas.microsoft.com/office/drawing/2014/main" id="{6907704D-4F32-42F5-A554-1633DDCDE0F3}"/>
              </a:ext>
            </a:extLst>
          </p:cNvPr>
          <p:cNvGraphicFramePr>
            <a:graphicFrameLocks noGrp="1"/>
          </p:cNvGraphicFramePr>
          <p:nvPr>
            <p:extLst>
              <p:ext uri="{D42A27DB-BD31-4B8C-83A1-F6EECF244321}">
                <p14:modId xmlns:p14="http://schemas.microsoft.com/office/powerpoint/2010/main" val="1941483727"/>
              </p:ext>
            </p:extLst>
          </p:nvPr>
        </p:nvGraphicFramePr>
        <p:xfrm>
          <a:off x="408955" y="4005064"/>
          <a:ext cx="5271112" cy="1826613"/>
        </p:xfrm>
        <a:graphic>
          <a:graphicData uri="http://schemas.openxmlformats.org/drawingml/2006/table">
            <a:tbl>
              <a:tblPr firstRow="1" firstCol="1" bandRow="1">
                <a:tableStyleId>{5C22544A-7EE6-4342-B048-85BDC9FD1C3A}</a:tableStyleId>
              </a:tblPr>
              <a:tblGrid>
                <a:gridCol w="2245596">
                  <a:extLst>
                    <a:ext uri="{9D8B030D-6E8A-4147-A177-3AD203B41FA5}">
                      <a16:colId xmlns:a16="http://schemas.microsoft.com/office/drawing/2014/main" val="788379838"/>
                    </a:ext>
                  </a:extLst>
                </a:gridCol>
                <a:gridCol w="1088244">
                  <a:extLst>
                    <a:ext uri="{9D8B030D-6E8A-4147-A177-3AD203B41FA5}">
                      <a16:colId xmlns:a16="http://schemas.microsoft.com/office/drawing/2014/main" val="1437363465"/>
                    </a:ext>
                  </a:extLst>
                </a:gridCol>
                <a:gridCol w="968256">
                  <a:extLst>
                    <a:ext uri="{9D8B030D-6E8A-4147-A177-3AD203B41FA5}">
                      <a16:colId xmlns:a16="http://schemas.microsoft.com/office/drawing/2014/main" val="2573261764"/>
                    </a:ext>
                  </a:extLst>
                </a:gridCol>
                <a:gridCol w="969016">
                  <a:extLst>
                    <a:ext uri="{9D8B030D-6E8A-4147-A177-3AD203B41FA5}">
                      <a16:colId xmlns:a16="http://schemas.microsoft.com/office/drawing/2014/main" val="3827735696"/>
                    </a:ext>
                  </a:extLst>
                </a:gridCol>
              </a:tblGrid>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a:t>
                      </a:r>
                      <a:r>
                        <a:rPr lang="en-US" sz="1000" dirty="0" err="1">
                          <a:solidFill>
                            <a:schemeClr val="tx1"/>
                          </a:solidFill>
                          <a:effectLst/>
                          <a:latin typeface="+mj-lt"/>
                        </a:rPr>
                        <a:t>Sommot</a:t>
                      </a:r>
                      <a:r>
                        <a:rPr lang="en-US" sz="1000" dirty="0">
                          <a:solidFill>
                            <a:schemeClr val="tx1"/>
                          </a:solidFill>
                          <a:effectLst/>
                          <a:latin typeface="+mj-lt"/>
                        </a:rPr>
                        <a:t>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noFill/>
                  </a:tcPr>
                </a:tc>
                <a:tc hMerge="1">
                  <a:txBody>
                    <a:bodyPr/>
                    <a:lstStyle/>
                    <a:p>
                      <a:endParaRPr lang="de-DE"/>
                    </a:p>
                  </a:txBody>
                  <a:tcPr>
                    <a:noFill/>
                  </a:tcPr>
                </a:tc>
                <a:tc hMerge="1">
                  <a:txBody>
                    <a:bodyPr/>
                    <a:lstStyle/>
                    <a:p>
                      <a:endParaRPr lang="de-DE"/>
                    </a:p>
                  </a:txBody>
                  <a:tcPr>
                    <a:noFill/>
                  </a:tcPr>
                </a:tc>
                <a:extLst>
                  <a:ext uri="{0D108BD9-81ED-4DB2-BD59-A6C34878D82A}">
                    <a16:rowId xmlns:a16="http://schemas.microsoft.com/office/drawing/2014/main" val="624829586"/>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0.016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4616276"/>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7054734"/>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Total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- 0.18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n-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3099652"/>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Visual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90486121"/>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34753739"/>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n-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23097414"/>
                  </a:ext>
                </a:extLst>
              </a:tr>
              <a:tr h="0">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n-lt"/>
                          <a:ea typeface="Calibri" panose="020F0502020204030204" pitchFamily="34" charset="0"/>
                          <a:cs typeface="Times New Roman" panose="02020603050405020304" pitchFamily="18" charset="0"/>
                        </a:rPr>
                        <a:t>-0.176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8140507"/>
                  </a:ext>
                </a:extLst>
              </a:tr>
            </a:tbl>
          </a:graphicData>
        </a:graphic>
      </p:graphicFrame>
      <p:sp>
        <p:nvSpPr>
          <p:cNvPr id="33" name="Title 1">
            <a:extLst>
              <a:ext uri="{FF2B5EF4-FFF2-40B4-BE49-F238E27FC236}">
                <a16:creationId xmlns:a16="http://schemas.microsoft.com/office/drawing/2014/main" id="{2685EF4D-E599-4879-86C7-F9218E513AC9}"/>
              </a:ext>
            </a:extLst>
          </p:cNvPr>
          <p:cNvSpPr>
            <a:spLocks noGrp="1"/>
          </p:cNvSpPr>
          <p:nvPr>
            <p:ph type="title"/>
          </p:nvPr>
        </p:nvSpPr>
        <p:spPr>
          <a:xfrm>
            <a:off x="204663" y="933712"/>
            <a:ext cx="11376025" cy="719137"/>
          </a:xfrm>
        </p:spPr>
        <p:txBody>
          <a:bodyPr/>
          <a:lstStyle/>
          <a:p>
            <a:r>
              <a:rPr lang="en-US" sz="2000" b="1" dirty="0"/>
              <a:t>Mediation Analysis: </a:t>
            </a:r>
            <a:r>
              <a:rPr lang="en-US" sz="2000" dirty="0"/>
              <a:t>Structural connectivity of functional networks as a mediator between age and functional segregation in </a:t>
            </a:r>
            <a:r>
              <a:rPr lang="en-US" sz="2000" b="1" dirty="0"/>
              <a:t>sensory networks</a:t>
            </a:r>
          </a:p>
        </p:txBody>
      </p:sp>
      <p:sp>
        <p:nvSpPr>
          <p:cNvPr id="34" name="Textfeld 33">
            <a:extLst>
              <a:ext uri="{FF2B5EF4-FFF2-40B4-BE49-F238E27FC236}">
                <a16:creationId xmlns:a16="http://schemas.microsoft.com/office/drawing/2014/main" id="{D661801C-E80F-4872-B20D-285E816E1AFB}"/>
              </a:ext>
            </a:extLst>
          </p:cNvPr>
          <p:cNvSpPr txBox="1"/>
          <p:nvPr/>
        </p:nvSpPr>
        <p:spPr bwMode="gray">
          <a:xfrm>
            <a:off x="6051651" y="1531541"/>
            <a:ext cx="5527804" cy="1872206"/>
          </a:xfrm>
          <a:prstGeom prst="rect">
            <a:avLst/>
          </a:prstGeom>
          <a:noFill/>
        </p:spPr>
        <p:txBody>
          <a:bodyPr wrap="square" lIns="0" tIns="0" rIns="0" bIns="0" rtlCol="0">
            <a:noAutofit/>
          </a:bodyPr>
          <a:lstStyle/>
          <a:p>
            <a:pPr algn="just">
              <a:lnSpc>
                <a:spcPct val="105000"/>
              </a:lnSpc>
            </a:pPr>
            <a:endParaRPr lang="en-US" sz="1600" b="1" dirty="0">
              <a:latin typeface="+mj-lt"/>
            </a:endParaRPr>
          </a:p>
          <a:p>
            <a:pPr marL="216000" indent="-216000" algn="just">
              <a:lnSpc>
                <a:spcPct val="105000"/>
              </a:lnSpc>
              <a:buFont typeface="Arial" panose="020B0604020202020204" pitchFamily="34" charset="0"/>
              <a:buChar char="•"/>
            </a:pPr>
            <a:r>
              <a:rPr lang="en-US" sz="1600" b="1" dirty="0">
                <a:latin typeface="+mj-lt"/>
              </a:rPr>
              <a:t>Declining network-specific structural connectivity</a:t>
            </a:r>
            <a:r>
              <a:rPr lang="en-US" sz="1600" dirty="0">
                <a:latin typeface="+mj-lt"/>
              </a:rPr>
              <a:t>, of sensory networks showed no mediation effect between </a:t>
            </a:r>
            <a:r>
              <a:rPr lang="en-US" sz="1600" b="1" dirty="0">
                <a:latin typeface="+mj-lt"/>
              </a:rPr>
              <a:t>age</a:t>
            </a:r>
            <a:r>
              <a:rPr lang="en-US" sz="1600" dirty="0">
                <a:latin typeface="+mj-lt"/>
              </a:rPr>
              <a:t> and declining network-specific </a:t>
            </a:r>
            <a:r>
              <a:rPr lang="en-US" sz="1600" b="1" dirty="0">
                <a:latin typeface="+mj-lt"/>
              </a:rPr>
              <a:t>functional segregation</a:t>
            </a:r>
            <a:r>
              <a:rPr lang="en-US" sz="1600" dirty="0">
                <a:latin typeface="+mj-lt"/>
              </a:rPr>
              <a:t>.</a:t>
            </a:r>
          </a:p>
          <a:p>
            <a:pPr algn="just">
              <a:lnSpc>
                <a:spcPct val="105000"/>
              </a:lnSpc>
            </a:pPr>
            <a:endParaRPr lang="en-US" sz="1600" dirty="0">
              <a:latin typeface="+mj-lt"/>
            </a:endParaRPr>
          </a:p>
          <a:p>
            <a:pPr marL="216000" indent="-216000" algn="just">
              <a:lnSpc>
                <a:spcPct val="105000"/>
              </a:lnSpc>
              <a:buFont typeface="Arial" panose="020B0604020202020204" pitchFamily="34" charset="0"/>
              <a:buChar char="•"/>
            </a:pPr>
            <a:r>
              <a:rPr lang="en-US" sz="1600" dirty="0">
                <a:latin typeface="+mj-lt"/>
              </a:rPr>
              <a:t>Declining network-specific structural connectivity showed no mediation effect between age and network–specific </a:t>
            </a:r>
            <a:r>
              <a:rPr lang="en-US" sz="1600" b="1" dirty="0">
                <a:latin typeface="+mj-lt"/>
              </a:rPr>
              <a:t>functional connectivity</a:t>
            </a:r>
          </a:p>
          <a:p>
            <a:pPr marL="216000" indent="-216000" algn="just">
              <a:lnSpc>
                <a:spcPct val="105000"/>
              </a:lnSpc>
              <a:buFont typeface="Arial" panose="020B0604020202020204" pitchFamily="34" charset="0"/>
              <a:buChar char="•"/>
            </a:pPr>
            <a:endParaRPr lang="en-US" sz="1600" b="1" dirty="0">
              <a:latin typeface="+mj-lt"/>
            </a:endParaRPr>
          </a:p>
          <a:p>
            <a:pPr marL="216000" indent="-216000" algn="just">
              <a:lnSpc>
                <a:spcPct val="105000"/>
              </a:lnSpc>
              <a:buFont typeface="Arial" panose="020B0604020202020204" pitchFamily="34" charset="0"/>
              <a:buChar char="•"/>
            </a:pPr>
            <a:r>
              <a:rPr lang="en-US" sz="1600" dirty="0">
                <a:latin typeface="+mj-lt"/>
              </a:rPr>
              <a:t>Neither network-specific structural </a:t>
            </a:r>
            <a:r>
              <a:rPr lang="en-US" sz="1600" b="1" dirty="0">
                <a:latin typeface="+mj-lt"/>
              </a:rPr>
              <a:t>overall network connectivity </a:t>
            </a:r>
            <a:r>
              <a:rPr lang="en-US" sz="1600" dirty="0">
                <a:latin typeface="+mj-lt"/>
              </a:rPr>
              <a:t>nor </a:t>
            </a:r>
            <a:r>
              <a:rPr lang="en-US" sz="1600" b="1" dirty="0">
                <a:latin typeface="+mj-lt"/>
              </a:rPr>
              <a:t>increasing structural connectivity</a:t>
            </a:r>
            <a:r>
              <a:rPr lang="en-US" sz="1600" dirty="0">
                <a:latin typeface="+mj-lt"/>
              </a:rPr>
              <a:t> showed mediation effects.</a:t>
            </a:r>
          </a:p>
          <a:p>
            <a:pPr algn="just">
              <a:lnSpc>
                <a:spcPct val="105000"/>
              </a:lnSpc>
            </a:pPr>
            <a:endParaRPr lang="en-US" sz="1600" dirty="0">
              <a:latin typeface="+mj-lt"/>
            </a:endParaRPr>
          </a:p>
        </p:txBody>
      </p:sp>
      <p:sp>
        <p:nvSpPr>
          <p:cNvPr id="36" name="Fußzeilenplatzhalter 5">
            <a:extLst>
              <a:ext uri="{FF2B5EF4-FFF2-40B4-BE49-F238E27FC236}">
                <a16:creationId xmlns:a16="http://schemas.microsoft.com/office/drawing/2014/main" id="{55745EEA-5946-4DF2-A61F-B3AEB1C16CF7}"/>
              </a:ext>
            </a:extLst>
          </p:cNvPr>
          <p:cNvSpPr>
            <a:spLocks noGrp="1"/>
          </p:cNvSpPr>
          <p:nvPr>
            <p:ph type="ftr" sz="quarter" idx="11"/>
          </p:nvPr>
        </p:nvSpPr>
        <p:spPr>
          <a:xfrm>
            <a:off x="6051651" y="296640"/>
            <a:ext cx="5472032"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Tree>
    <p:extLst>
      <p:ext uri="{BB962C8B-B14F-4D97-AF65-F5344CB8AC3E}">
        <p14:creationId xmlns:p14="http://schemas.microsoft.com/office/powerpoint/2010/main" val="2154777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C682D669-ED90-42AC-BE5A-C7760A30BB7D}"/>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8C56E6C6-5487-42A5-A6DF-42CF263444B6}"/>
              </a:ext>
            </a:extLst>
          </p:cNvPr>
          <p:cNvSpPr>
            <a:spLocks noGrp="1"/>
          </p:cNvSpPr>
          <p:nvPr>
            <p:ph type="ftr" sz="quarter" idx="11"/>
          </p:nvPr>
        </p:nvSpPr>
        <p:spPr>
          <a:xfrm>
            <a:off x="5953571" y="332656"/>
            <a:ext cx="5472032"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r>
              <a:rPr lang="de-DE" dirty="0"/>
              <a:t>)</a:t>
            </a:r>
          </a:p>
        </p:txBody>
      </p:sp>
      <p:sp>
        <p:nvSpPr>
          <p:cNvPr id="7" name="Foliennummernplatzhalter 6">
            <a:extLst>
              <a:ext uri="{FF2B5EF4-FFF2-40B4-BE49-F238E27FC236}">
                <a16:creationId xmlns:a16="http://schemas.microsoft.com/office/drawing/2014/main" id="{F8D2DF8B-B988-471E-8D05-514860DD4BDD}"/>
              </a:ext>
            </a:extLst>
          </p:cNvPr>
          <p:cNvSpPr>
            <a:spLocks noGrp="1"/>
          </p:cNvSpPr>
          <p:nvPr>
            <p:ph type="sldNum" sz="quarter" idx="12"/>
          </p:nvPr>
        </p:nvSpPr>
        <p:spPr/>
        <p:txBody>
          <a:bodyPr/>
          <a:lstStyle/>
          <a:p>
            <a:fld id="{9B00EF49-7894-4F53-A8DD-F7DB3BFC5032}" type="slidenum">
              <a:rPr lang="de-DE" smtClean="0"/>
              <a:t>17</a:t>
            </a:fld>
            <a:endParaRPr lang="de-DE" dirty="0"/>
          </a:p>
        </p:txBody>
      </p:sp>
      <p:sp>
        <p:nvSpPr>
          <p:cNvPr id="8" name="Title 1">
            <a:extLst>
              <a:ext uri="{FF2B5EF4-FFF2-40B4-BE49-F238E27FC236}">
                <a16:creationId xmlns:a16="http://schemas.microsoft.com/office/drawing/2014/main" id="{A7C7D8C5-6727-41B7-8D3B-2DC33097E53B}"/>
              </a:ext>
            </a:extLst>
          </p:cNvPr>
          <p:cNvSpPr>
            <a:spLocks noGrp="1"/>
          </p:cNvSpPr>
          <p:nvPr>
            <p:ph type="title"/>
          </p:nvPr>
        </p:nvSpPr>
        <p:spPr>
          <a:xfrm>
            <a:off x="408303" y="1018985"/>
            <a:ext cx="11376000" cy="288032"/>
          </a:xfrm>
        </p:spPr>
        <p:txBody>
          <a:bodyPr/>
          <a:lstStyle/>
          <a:p>
            <a:r>
              <a:rPr lang="en-US" sz="2000" b="1" dirty="0"/>
              <a:t>Multiple Regression: </a:t>
            </a:r>
            <a:r>
              <a:rPr lang="en-US" sz="2000" dirty="0"/>
              <a:t>Influence of functional segregation on TMTB score, adjusted for age, sex, structural connectivity</a:t>
            </a:r>
          </a:p>
        </p:txBody>
      </p:sp>
      <p:graphicFrame>
        <p:nvGraphicFramePr>
          <p:cNvPr id="9" name="Tabelle 8">
            <a:extLst>
              <a:ext uri="{FF2B5EF4-FFF2-40B4-BE49-F238E27FC236}">
                <a16:creationId xmlns:a16="http://schemas.microsoft.com/office/drawing/2014/main" id="{7D2C9F74-6F5C-45E4-8811-7611EC01A470}"/>
              </a:ext>
            </a:extLst>
          </p:cNvPr>
          <p:cNvGraphicFramePr>
            <a:graphicFrameLocks noGrp="1"/>
          </p:cNvGraphicFramePr>
          <p:nvPr>
            <p:extLst>
              <p:ext uri="{D42A27DB-BD31-4B8C-83A1-F6EECF244321}">
                <p14:modId xmlns:p14="http://schemas.microsoft.com/office/powerpoint/2010/main" val="915721734"/>
              </p:ext>
            </p:extLst>
          </p:nvPr>
        </p:nvGraphicFramePr>
        <p:xfrm>
          <a:off x="1345059" y="1916832"/>
          <a:ext cx="8346140" cy="2225040"/>
        </p:xfrm>
        <a:graphic>
          <a:graphicData uri="http://schemas.openxmlformats.org/drawingml/2006/table">
            <a:tbl>
              <a:tblPr firstRow="1" bandRow="1">
                <a:tableStyleId>{5C22544A-7EE6-4342-B048-85BDC9FD1C3A}</a:tableStyleId>
              </a:tblPr>
              <a:tblGrid>
                <a:gridCol w="2086535">
                  <a:extLst>
                    <a:ext uri="{9D8B030D-6E8A-4147-A177-3AD203B41FA5}">
                      <a16:colId xmlns:a16="http://schemas.microsoft.com/office/drawing/2014/main" val="1651784968"/>
                    </a:ext>
                  </a:extLst>
                </a:gridCol>
                <a:gridCol w="2086535">
                  <a:extLst>
                    <a:ext uri="{9D8B030D-6E8A-4147-A177-3AD203B41FA5}">
                      <a16:colId xmlns:a16="http://schemas.microsoft.com/office/drawing/2014/main" val="501420150"/>
                    </a:ext>
                  </a:extLst>
                </a:gridCol>
                <a:gridCol w="2086535">
                  <a:extLst>
                    <a:ext uri="{9D8B030D-6E8A-4147-A177-3AD203B41FA5}">
                      <a16:colId xmlns:a16="http://schemas.microsoft.com/office/drawing/2014/main" val="3287943999"/>
                    </a:ext>
                  </a:extLst>
                </a:gridCol>
                <a:gridCol w="2086535">
                  <a:extLst>
                    <a:ext uri="{9D8B030D-6E8A-4147-A177-3AD203B41FA5}">
                      <a16:colId xmlns:a16="http://schemas.microsoft.com/office/drawing/2014/main" val="1475459716"/>
                    </a:ext>
                  </a:extLst>
                </a:gridCol>
              </a:tblGrid>
              <a:tr h="370840">
                <a:tc>
                  <a:txBody>
                    <a:bodyPr/>
                    <a:lstStyle/>
                    <a:p>
                      <a:endParaRPr lang="de-DE" sz="13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Std. Beta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p-Value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a:txBody>
                    <a:bodyPr/>
                    <a:lstStyle/>
                    <a:p>
                      <a:pPr algn="ctr"/>
                      <a:r>
                        <a:rPr lang="de-DE" sz="1300" b="0" dirty="0">
                          <a:solidFill>
                            <a:schemeClr val="tx1"/>
                          </a:solidFill>
                          <a:latin typeface="+mj-lt"/>
                        </a:rPr>
                        <a:t>R</a:t>
                      </a:r>
                      <a:r>
                        <a:rPr lang="de-DE" sz="1200" b="0" baseline="30000" dirty="0">
                          <a:solidFill>
                            <a:schemeClr val="tx1"/>
                          </a:solidFill>
                          <a:latin typeface="+mj-lt"/>
                        </a:rPr>
                        <a:t>2</a:t>
                      </a:r>
                      <a:endParaRPr lang="de-DE" sz="1300" b="0" baseline="3000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extLst>
                  <a:ext uri="{0D108BD9-81ED-4DB2-BD59-A6C34878D82A}">
                    <a16:rowId xmlns:a16="http://schemas.microsoft.com/office/drawing/2014/main" val="4289167245"/>
                  </a:ext>
                </a:extLst>
              </a:tr>
              <a:tr h="370840">
                <a:tc>
                  <a:txBody>
                    <a:bodyPr/>
                    <a:lstStyle/>
                    <a:p>
                      <a:r>
                        <a:rPr lang="de-DE" sz="1200" b="0" dirty="0">
                          <a:solidFill>
                            <a:schemeClr val="tx1"/>
                          </a:solidFill>
                          <a:latin typeface="+mj-lt"/>
                        </a:rPr>
                        <a:t>Global </a:t>
                      </a:r>
                      <a:r>
                        <a:rPr lang="de-DE" sz="1200" b="0" dirty="0" err="1">
                          <a:solidFill>
                            <a:schemeClr val="tx1"/>
                          </a:solidFill>
                          <a:latin typeface="+mj-lt"/>
                        </a:rPr>
                        <a:t>segregation</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- 0.06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p = 0.007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0.14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extLst>
                  <a:ext uri="{0D108BD9-81ED-4DB2-BD59-A6C34878D82A}">
                    <a16:rowId xmlns:a16="http://schemas.microsoft.com/office/drawing/2014/main" val="727710932"/>
                  </a:ext>
                </a:extLst>
              </a:tr>
              <a:tr h="370840">
                <a:tc>
                  <a:txBody>
                    <a:bodyPr/>
                    <a:lstStyle/>
                    <a:p>
                      <a:r>
                        <a:rPr lang="de-DE" sz="1200" b="0" dirty="0">
                          <a:solidFill>
                            <a:schemeClr val="tx1"/>
                          </a:solidFill>
                          <a:latin typeface="+mj-lt"/>
                        </a:rPr>
                        <a:t>Default </a:t>
                      </a:r>
                      <a:r>
                        <a:rPr lang="de-DE" sz="1200" b="0" dirty="0" err="1">
                          <a:solidFill>
                            <a:schemeClr val="tx1"/>
                          </a:solidFill>
                          <a:latin typeface="+mj-lt"/>
                        </a:rPr>
                        <a:t>segregation</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  0.07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p &lt; 0.001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0.15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extLst>
                  <a:ext uri="{0D108BD9-81ED-4DB2-BD59-A6C34878D82A}">
                    <a16:rowId xmlns:a16="http://schemas.microsoft.com/office/drawing/2014/main" val="977994687"/>
                  </a:ext>
                </a:extLst>
              </a:tr>
              <a:tr h="370840">
                <a:tc>
                  <a:txBody>
                    <a:bodyPr/>
                    <a:lstStyle/>
                    <a:p>
                      <a:r>
                        <a:rPr lang="de-DE" sz="1200" b="0" dirty="0">
                          <a:solidFill>
                            <a:schemeClr val="tx1"/>
                          </a:solidFill>
                          <a:latin typeface="+mj-lt"/>
                        </a:rPr>
                        <a:t>Dorsal </a:t>
                      </a:r>
                      <a:r>
                        <a:rPr lang="de-DE" sz="1200" b="0" dirty="0" err="1">
                          <a:solidFill>
                            <a:schemeClr val="tx1"/>
                          </a:solidFill>
                          <a:latin typeface="+mj-lt"/>
                        </a:rPr>
                        <a:t>segregation</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200" b="0" dirty="0">
                          <a:solidFill>
                            <a:schemeClr val="tx1"/>
                          </a:solidFill>
                          <a:latin typeface="+mj-lt"/>
                        </a:rPr>
                        <a:t>- 0.009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200" b="0" dirty="0">
                          <a:solidFill>
                            <a:schemeClr val="tx1"/>
                          </a:solidFill>
                          <a:latin typeface="+mj-lt"/>
                        </a:rPr>
                        <a:t>p = 0.7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200" b="0" dirty="0">
                          <a:solidFill>
                            <a:schemeClr val="tx1"/>
                          </a:solidFill>
                          <a:latin typeface="+mj-lt"/>
                        </a:rPr>
                        <a:t>0.14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1150122"/>
                  </a:ext>
                </a:extLst>
              </a:tr>
              <a:tr h="370840">
                <a:tc>
                  <a:txBody>
                    <a:bodyPr/>
                    <a:lstStyle/>
                    <a:p>
                      <a:r>
                        <a:rPr lang="de-DE" sz="1200" b="0" dirty="0">
                          <a:solidFill>
                            <a:schemeClr val="tx1"/>
                          </a:solidFill>
                          <a:latin typeface="+mj-lt"/>
                        </a:rPr>
                        <a:t>Salience </a:t>
                      </a:r>
                      <a:r>
                        <a:rPr lang="de-DE" sz="1200" b="0" dirty="0" err="1">
                          <a:solidFill>
                            <a:schemeClr val="tx1"/>
                          </a:solidFill>
                          <a:latin typeface="+mj-lt"/>
                        </a:rPr>
                        <a:t>segregation</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dirty="0">
                          <a:solidFill>
                            <a:schemeClr val="tx1"/>
                          </a:solidFill>
                          <a:latin typeface="+mj-lt"/>
                        </a:rPr>
                        <a:t> - 0.05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pPr marL="0" marR="0" lvl="0" indent="0" algn="l" defTabSz="914245"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Calibri" panose="020F0502020204030204" pitchFamily="34" charset="0"/>
                          <a:cs typeface="Calibri" panose="020F0502020204030204" pitchFamily="34" charset="0"/>
                        </a:rPr>
                        <a:t>p = 0.02</a:t>
                      </a:r>
                      <a:endParaRPr lang="en-US" sz="1200" b="0" i="0" u="none" strike="noStrike" kern="1200" dirty="0">
                        <a:solidFill>
                          <a:schemeClr val="dk1"/>
                        </a:solidFill>
                        <a:effectLst/>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tc>
                  <a:txBody>
                    <a:bodyPr/>
                    <a:lstStyle/>
                    <a:p>
                      <a:r>
                        <a:rPr lang="de-DE" sz="1200" b="0" kern="1200" dirty="0">
                          <a:solidFill>
                            <a:schemeClr val="tx1"/>
                          </a:solidFill>
                          <a:latin typeface="+mj-lt"/>
                          <a:ea typeface="+mn-ea"/>
                          <a:cs typeface="+mn-cs"/>
                        </a:rPr>
                        <a:t>0.15</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1E2"/>
                    </a:solidFill>
                  </a:tcPr>
                </a:tc>
                <a:extLst>
                  <a:ext uri="{0D108BD9-81ED-4DB2-BD59-A6C34878D82A}">
                    <a16:rowId xmlns:a16="http://schemas.microsoft.com/office/drawing/2014/main" val="737023971"/>
                  </a:ext>
                </a:extLst>
              </a:tr>
              <a:tr h="370840">
                <a:tc>
                  <a:txBody>
                    <a:bodyPr/>
                    <a:lstStyle/>
                    <a:p>
                      <a:r>
                        <a:rPr lang="de-DE" sz="1200" b="0" dirty="0">
                          <a:solidFill>
                            <a:schemeClr val="tx1"/>
                          </a:solidFill>
                          <a:latin typeface="+mj-lt"/>
                        </a:rPr>
                        <a:t>Control </a:t>
                      </a:r>
                      <a:r>
                        <a:rPr lang="de-DE" sz="1200" b="0" dirty="0" err="1">
                          <a:solidFill>
                            <a:schemeClr val="tx1"/>
                          </a:solidFill>
                          <a:latin typeface="+mj-lt"/>
                        </a:rPr>
                        <a:t>segregation</a:t>
                      </a:r>
                      <a:endParaRPr lang="de-DE" sz="1200"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200" b="0" dirty="0">
                          <a:solidFill>
                            <a:schemeClr val="tx1"/>
                          </a:solidFill>
                          <a:latin typeface="+mj-lt"/>
                        </a:rPr>
                        <a:t>   0.03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245"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rgbClr val="000000"/>
                          </a:solidFill>
                          <a:effectLst/>
                          <a:latin typeface="+mj-lt"/>
                          <a:ea typeface="Calibri" panose="020F0502020204030204" pitchFamily="34" charset="0"/>
                          <a:cs typeface="Calibri" panose="020F0502020204030204" pitchFamily="34" charset="0"/>
                        </a:rPr>
                        <a:t>p = 0.12</a:t>
                      </a:r>
                      <a:endParaRPr lang="en-US" sz="1200" b="0" i="0" u="none" strike="noStrike" kern="1200" dirty="0">
                        <a:solidFill>
                          <a:schemeClr val="dk1"/>
                        </a:solidFill>
                        <a:effectLst/>
                        <a:latin typeface="+mj-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de-DE" sz="1200" b="0" dirty="0">
                          <a:solidFill>
                            <a:schemeClr val="tx1"/>
                          </a:solidFill>
                          <a:latin typeface="+mj-lt"/>
                        </a:rPr>
                        <a:t>0.14</a:t>
                      </a: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57238836"/>
                  </a:ext>
                </a:extLst>
              </a:tr>
            </a:tbl>
          </a:graphicData>
        </a:graphic>
      </p:graphicFrame>
      <p:sp>
        <p:nvSpPr>
          <p:cNvPr id="10" name="Textfeld 9">
            <a:extLst>
              <a:ext uri="{FF2B5EF4-FFF2-40B4-BE49-F238E27FC236}">
                <a16:creationId xmlns:a16="http://schemas.microsoft.com/office/drawing/2014/main" id="{046A51AC-2759-4FC3-8037-A13BD9C8E17C}"/>
              </a:ext>
            </a:extLst>
          </p:cNvPr>
          <p:cNvSpPr txBox="1"/>
          <p:nvPr/>
        </p:nvSpPr>
        <p:spPr bwMode="gray">
          <a:xfrm>
            <a:off x="1349332" y="4437112"/>
            <a:ext cx="8392583" cy="1224135"/>
          </a:xfrm>
          <a:prstGeom prst="rect">
            <a:avLst/>
          </a:prstGeom>
          <a:noFill/>
        </p:spPr>
        <p:txBody>
          <a:bodyPr wrap="square" lIns="0" tIns="0" rIns="0" bIns="0" rtlCol="0">
            <a:noAutofit/>
          </a:bodyPr>
          <a:lstStyle/>
          <a:p>
            <a:pPr marL="216000" indent="-216000">
              <a:lnSpc>
                <a:spcPct val="150000"/>
              </a:lnSpc>
              <a:buFont typeface="Arial" panose="020B0604020202020204" pitchFamily="34" charset="0"/>
              <a:buChar char="•"/>
            </a:pPr>
            <a:r>
              <a:rPr lang="en-US" sz="1600" b="1" dirty="0">
                <a:latin typeface="+mj-lt"/>
              </a:rPr>
              <a:t>Functional segregation </a:t>
            </a:r>
            <a:r>
              <a:rPr lang="en-US" sz="1600" dirty="0">
                <a:latin typeface="+mj-lt"/>
              </a:rPr>
              <a:t>has a direct impact on </a:t>
            </a:r>
            <a:r>
              <a:rPr lang="en-US" sz="1600" b="1" dirty="0">
                <a:latin typeface="+mj-lt"/>
              </a:rPr>
              <a:t>TMTB score</a:t>
            </a:r>
            <a:r>
              <a:rPr lang="en-US" sz="1600" dirty="0">
                <a:latin typeface="+mj-lt"/>
              </a:rPr>
              <a:t>, independent of age and structural connectivity. On a global level, segregation is the only functional parameter that predicts cognition.(data not shown)</a:t>
            </a:r>
            <a:endParaRPr lang="de-DE" sz="1600" dirty="0">
              <a:latin typeface="+mj-lt"/>
            </a:endParaRPr>
          </a:p>
        </p:txBody>
      </p:sp>
    </p:spTree>
    <p:extLst>
      <p:ext uri="{BB962C8B-B14F-4D97-AF65-F5344CB8AC3E}">
        <p14:creationId xmlns:p14="http://schemas.microsoft.com/office/powerpoint/2010/main" val="3803998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09012229-A749-4494-BCD2-B0FC115A4B9A}"/>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C915F5D3-694D-407C-8801-15CD13288542}"/>
              </a:ext>
            </a:extLst>
          </p:cNvPr>
          <p:cNvSpPr>
            <a:spLocks noGrp="1"/>
          </p:cNvSpPr>
          <p:nvPr>
            <p:ph type="ftr" sz="quarter" idx="11"/>
          </p:nvPr>
        </p:nvSpPr>
        <p:spPr>
          <a:xfrm>
            <a:off x="5996600" y="332655"/>
            <a:ext cx="5429003" cy="243519"/>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DAC51246-5BEC-42F3-AED7-36FABD5B9C1C}"/>
              </a:ext>
            </a:extLst>
          </p:cNvPr>
          <p:cNvSpPr>
            <a:spLocks noGrp="1"/>
          </p:cNvSpPr>
          <p:nvPr>
            <p:ph type="sldNum" sz="quarter" idx="12"/>
          </p:nvPr>
        </p:nvSpPr>
        <p:spPr/>
        <p:txBody>
          <a:bodyPr/>
          <a:lstStyle/>
          <a:p>
            <a:fld id="{9B00EF49-7894-4F53-A8DD-F7DB3BFC5032}" type="slidenum">
              <a:rPr lang="de-DE" smtClean="0"/>
              <a:t>18</a:t>
            </a:fld>
            <a:endParaRPr lang="de-DE" dirty="0"/>
          </a:p>
        </p:txBody>
      </p:sp>
      <p:graphicFrame>
        <p:nvGraphicFramePr>
          <p:cNvPr id="8" name="Tabelle 7">
            <a:extLst>
              <a:ext uri="{FF2B5EF4-FFF2-40B4-BE49-F238E27FC236}">
                <a16:creationId xmlns:a16="http://schemas.microsoft.com/office/drawing/2014/main" id="{E521326D-2B00-487E-BDDF-D93E830749F8}"/>
              </a:ext>
            </a:extLst>
          </p:cNvPr>
          <p:cNvGraphicFramePr>
            <a:graphicFrameLocks noGrp="1"/>
          </p:cNvGraphicFramePr>
          <p:nvPr>
            <p:extLst>
              <p:ext uri="{D42A27DB-BD31-4B8C-83A1-F6EECF244321}">
                <p14:modId xmlns:p14="http://schemas.microsoft.com/office/powerpoint/2010/main" val="677179597"/>
              </p:ext>
            </p:extLst>
          </p:nvPr>
        </p:nvGraphicFramePr>
        <p:xfrm>
          <a:off x="408955" y="1988840"/>
          <a:ext cx="5271112" cy="4544400"/>
        </p:xfrm>
        <a:graphic>
          <a:graphicData uri="http://schemas.openxmlformats.org/drawingml/2006/table">
            <a:tbl>
              <a:tblPr firstRow="1" firstCol="1" bandRow="1">
                <a:tableStyleId>{5C22544A-7EE6-4342-B048-85BDC9FD1C3A}</a:tableStyleId>
              </a:tblPr>
              <a:tblGrid>
                <a:gridCol w="2245596">
                  <a:extLst>
                    <a:ext uri="{9D8B030D-6E8A-4147-A177-3AD203B41FA5}">
                      <a16:colId xmlns:a16="http://schemas.microsoft.com/office/drawing/2014/main" val="1697864685"/>
                    </a:ext>
                  </a:extLst>
                </a:gridCol>
                <a:gridCol w="1088244">
                  <a:extLst>
                    <a:ext uri="{9D8B030D-6E8A-4147-A177-3AD203B41FA5}">
                      <a16:colId xmlns:a16="http://schemas.microsoft.com/office/drawing/2014/main" val="416339788"/>
                    </a:ext>
                  </a:extLst>
                </a:gridCol>
                <a:gridCol w="968256">
                  <a:extLst>
                    <a:ext uri="{9D8B030D-6E8A-4147-A177-3AD203B41FA5}">
                      <a16:colId xmlns:a16="http://schemas.microsoft.com/office/drawing/2014/main" val="2233593833"/>
                    </a:ext>
                  </a:extLst>
                </a:gridCol>
                <a:gridCol w="969016">
                  <a:extLst>
                    <a:ext uri="{9D8B030D-6E8A-4147-A177-3AD203B41FA5}">
                      <a16:colId xmlns:a16="http://schemas.microsoft.com/office/drawing/2014/main" val="418012313"/>
                    </a:ext>
                  </a:extLst>
                </a:gridCol>
              </a:tblGrid>
              <a:tr h="0">
                <a:tc gridSpan="4">
                  <a:txBody>
                    <a:bodyPr/>
                    <a:lstStyle/>
                    <a:p>
                      <a:pPr algn="l">
                        <a:lnSpc>
                          <a:spcPct val="150000"/>
                        </a:lnSpc>
                        <a:spcAft>
                          <a:spcPts val="800"/>
                        </a:spcAft>
                      </a:pPr>
                      <a:r>
                        <a:rPr lang="en-US" sz="1000" dirty="0">
                          <a:effectLst/>
                          <a:latin typeface="+mj-lt"/>
                        </a:rPr>
                        <a:t>                     </a:t>
                      </a:r>
                      <a:r>
                        <a:rPr lang="en-US" sz="1000" dirty="0">
                          <a:solidFill>
                            <a:schemeClr val="tx1"/>
                          </a:solidFill>
                          <a:effectLst/>
                          <a:latin typeface="+mj-lt"/>
                        </a:rPr>
                        <a:t>Mediation Model Default             </a:t>
                      </a:r>
                      <a:r>
                        <a:rPr lang="en-US" sz="1000" b="0" dirty="0">
                          <a:solidFill>
                            <a:schemeClr val="tx1"/>
                          </a:solidFill>
                          <a:effectLst/>
                          <a:latin typeface="+mn-lt"/>
                        </a:rPr>
                        <a:t>Std. Beta                      p – Value                  Std. Error</a:t>
                      </a:r>
                      <a:endParaRPr lang="de-DE" sz="1100" b="0" baseline="300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192274373"/>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0.014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83440238"/>
                  </a:ext>
                </a:extLst>
              </a:tr>
              <a:tr h="129160">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0.320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949937"/>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0.320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0956135"/>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Dorsal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71636315"/>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0.227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788638"/>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0.325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0.103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12717061"/>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0.325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0.103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70751430"/>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Salience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noFill/>
                  </a:tcPr>
                </a:tc>
                <a:tc hMerge="1">
                  <a:txBody>
                    <a:bodyPr/>
                    <a:lstStyle/>
                    <a:p>
                      <a:endParaRPr lang="de-DE"/>
                    </a:p>
                  </a:txBody>
                  <a:tcPr>
                    <a:noFill/>
                  </a:tcPr>
                </a:tc>
                <a:tc hMerge="1">
                  <a:txBody>
                    <a:bodyPr/>
                    <a:lstStyle/>
                    <a:p>
                      <a:endParaRPr lang="de-DE"/>
                    </a:p>
                  </a:txBody>
                  <a:tcPr>
                    <a:noFill/>
                  </a:tcPr>
                </a:tc>
                <a:extLst>
                  <a:ext uri="{0D108BD9-81ED-4DB2-BD59-A6C34878D82A}">
                    <a16:rowId xmlns:a16="http://schemas.microsoft.com/office/drawing/2014/main" val="4201389810"/>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0.06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0.018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32866364"/>
                  </a:ext>
                </a:extLst>
              </a:tr>
              <a:tr h="228732">
                <a:tc>
                  <a:txBody>
                    <a:bodyPr/>
                    <a:lstStyle/>
                    <a:p>
                      <a:pPr algn="just">
                        <a:lnSpc>
                          <a:spcPct val="150000"/>
                        </a:lnSpc>
                        <a:spcAft>
                          <a:spcPts val="800"/>
                        </a:spcAft>
                      </a:pPr>
                      <a:r>
                        <a:rPr lang="en-US" sz="1000" dirty="0">
                          <a:solidFill>
                            <a:schemeClr val="tx1"/>
                          </a:solidFill>
                          <a:effectLst/>
                          <a:latin typeface="+mj-lt"/>
                        </a:rPr>
                        <a:t>Direct Effect</a:t>
                      </a:r>
                      <a:endParaRPr lang="de-DE" sz="11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0.273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0.112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77223521"/>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Total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0.281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544113"/>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Control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noFill/>
                  </a:tcPr>
                </a:tc>
                <a:tc hMerge="1">
                  <a:txBody>
                    <a:bodyPr/>
                    <a:lstStyle/>
                    <a:p>
                      <a:endParaRPr lang="de-DE"/>
                    </a:p>
                  </a:txBody>
                  <a:tcPr>
                    <a:noFill/>
                  </a:tcPr>
                </a:tc>
                <a:tc hMerge="1">
                  <a:txBody>
                    <a:bodyPr/>
                    <a:lstStyle/>
                    <a:p>
                      <a:endParaRPr lang="de-DE"/>
                    </a:p>
                  </a:txBody>
                  <a:tcPr>
                    <a:noFill/>
                  </a:tcPr>
                </a:tc>
                <a:extLst>
                  <a:ext uri="{0D108BD9-81ED-4DB2-BD59-A6C34878D82A}">
                    <a16:rowId xmlns:a16="http://schemas.microsoft.com/office/drawing/2014/main" val="2172272125"/>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01482"/>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- 0.059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0.016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&lt; 0.001</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33262074"/>
                  </a:ext>
                </a:extLst>
              </a:tr>
              <a:tr h="228732">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- 0.058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72417715"/>
                  </a:ext>
                </a:extLst>
              </a:tr>
              <a:tr h="228732">
                <a:tc gridSpan="4">
                  <a:txBody>
                    <a:bodyPr/>
                    <a:lstStyle/>
                    <a:p>
                      <a:pPr algn="just">
                        <a:lnSpc>
                          <a:spcPct val="150000"/>
                        </a:lnSpc>
                        <a:spcAft>
                          <a:spcPts val="800"/>
                        </a:spcAft>
                      </a:pPr>
                      <a:r>
                        <a:rPr lang="en-US" sz="1000" dirty="0">
                          <a:effectLst/>
                          <a:latin typeface="+mj-lt"/>
                        </a:rPr>
                        <a:t>                      </a:t>
                      </a:r>
                      <a:r>
                        <a:rPr lang="en-US" sz="1000" dirty="0">
                          <a:solidFill>
                            <a:schemeClr val="tx1"/>
                          </a:solidFill>
                          <a:effectLst/>
                          <a:latin typeface="+mj-lt"/>
                        </a:rPr>
                        <a:t>Mediation Model Global            </a:t>
                      </a:r>
                      <a:r>
                        <a:rPr lang="en-US" sz="1000" b="0" dirty="0">
                          <a:solidFill>
                            <a:schemeClr val="tx1"/>
                          </a:solidFill>
                          <a:effectLst/>
                          <a:latin typeface="+mj-lt"/>
                        </a:rPr>
                        <a:t> </a:t>
                      </a:r>
                      <a:r>
                        <a:rPr lang="en-US" sz="1100" b="0" kern="1200" dirty="0">
                          <a:solidFill>
                            <a:schemeClr val="tx1"/>
                          </a:solidFill>
                          <a:effectLst/>
                          <a:latin typeface="+mn-lt"/>
                          <a:ea typeface="+mn-ea"/>
                          <a:cs typeface="+mn-cs"/>
                        </a:rPr>
                        <a:t>Std. Beta                   </a:t>
                      </a:r>
                      <a:r>
                        <a:rPr lang="en-US" sz="1100" b="0" dirty="0">
                          <a:solidFill>
                            <a:schemeClr val="tx1"/>
                          </a:solidFill>
                          <a:effectLst/>
                          <a:latin typeface="+mn-lt"/>
                        </a:rPr>
                        <a:t> p – Value             Std. Error</a:t>
                      </a:r>
                      <a:endParaRPr lang="de-DE" sz="1100" b="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E5F2"/>
                    </a:solid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5583849"/>
                  </a:ext>
                </a:extLst>
              </a:tr>
              <a:tr h="228732">
                <a:tc>
                  <a:txBody>
                    <a:bodyPr/>
                    <a:lstStyle/>
                    <a:p>
                      <a:pPr algn="just">
                        <a:lnSpc>
                          <a:spcPct val="150000"/>
                        </a:lnSpc>
                        <a:spcAft>
                          <a:spcPts val="800"/>
                        </a:spcAft>
                      </a:pPr>
                      <a:r>
                        <a:rPr lang="en-US" sz="1000" b="1" kern="1200" dirty="0">
                          <a:solidFill>
                            <a:schemeClr val="tx1"/>
                          </a:solidFill>
                          <a:effectLst/>
                          <a:latin typeface="+mn-lt"/>
                          <a:ea typeface="+mn-ea"/>
                          <a:cs typeface="+mn-cs"/>
                        </a:rPr>
                        <a:t>Indirect Effect</a:t>
                      </a:r>
                      <a:endParaRPr lang="de-DE" sz="1100" b="1" kern="1200" dirty="0">
                        <a:solidFill>
                          <a:schemeClr val="tx1"/>
                        </a:solidFill>
                        <a:effectLst/>
                        <a:latin typeface="+mn-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245" rtl="0" eaLnBrk="1" fontAlgn="auto" latinLnBrk="0" hangingPunct="1">
                        <a:lnSpc>
                          <a:spcPct val="150000"/>
                        </a:lnSpc>
                        <a:spcBef>
                          <a:spcPts val="0"/>
                        </a:spcBef>
                        <a:spcAft>
                          <a:spcPts val="800"/>
                        </a:spcAft>
                        <a:buClrTx/>
                        <a:buSzTx/>
                        <a:buFontTx/>
                        <a:buNone/>
                        <a:tabLst/>
                        <a:defRPr/>
                      </a:pPr>
                      <a:r>
                        <a:rPr lang="de-DE" sz="1100" kern="1200" dirty="0">
                          <a:solidFill>
                            <a:schemeClr val="dk1"/>
                          </a:solidFill>
                          <a:effectLst/>
                          <a:latin typeface="+mj-lt"/>
                          <a:ea typeface="Calibri" panose="020F0502020204030204" pitchFamily="34" charset="0"/>
                          <a:cs typeface="Times New Roman" panose="02020603050405020304" pitchFamily="18" charset="0"/>
                        </a:rPr>
                        <a:t> 0.023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6665611"/>
                  </a:ext>
                </a:extLst>
              </a:tr>
              <a:tr h="228732">
                <a:tc>
                  <a:txBody>
                    <a:bodyPr/>
                    <a:lstStyle/>
                    <a:p>
                      <a:pPr algn="just">
                        <a:lnSpc>
                          <a:spcPct val="150000"/>
                        </a:lnSpc>
                        <a:spcAft>
                          <a:spcPts val="800"/>
                        </a:spcAft>
                      </a:pPr>
                      <a:r>
                        <a:rPr lang="en-US" sz="1000">
                          <a:solidFill>
                            <a:schemeClr val="tx1"/>
                          </a:solidFill>
                          <a:effectLst/>
                          <a:latin typeface="+mj-lt"/>
                        </a:rPr>
                        <a:t>Direct Effect</a:t>
                      </a:r>
                      <a:endParaRPr lang="de-DE" sz="110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0.324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kern="1200" dirty="0">
                          <a:solidFill>
                            <a:schemeClr val="dk1"/>
                          </a:solidFill>
                          <a:effectLst/>
                          <a:latin typeface="+mj-lt"/>
                          <a:ea typeface="Calibri" panose="020F0502020204030204" pitchFamily="34" charset="0"/>
                          <a:cs typeface="Times New Roman" panose="02020603050405020304" pitchFamily="18" charset="0"/>
                        </a:rPr>
                        <a:t>0.102</a:t>
                      </a:r>
                      <a:endParaRPr lang="de-DE" sz="1100" dirty="0">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1715473"/>
                  </a:ext>
                </a:extLst>
              </a:tr>
              <a:tr h="63679">
                <a:tc>
                  <a:txBody>
                    <a:bodyPr/>
                    <a:lstStyle/>
                    <a:p>
                      <a:pPr algn="just">
                        <a:lnSpc>
                          <a:spcPct val="150000"/>
                        </a:lnSpc>
                        <a:spcAft>
                          <a:spcPts val="800"/>
                        </a:spcAft>
                      </a:pPr>
                      <a:r>
                        <a:rPr lang="en-US" sz="1000" b="1" kern="1200" dirty="0">
                          <a:solidFill>
                            <a:schemeClr val="tx1"/>
                          </a:solidFill>
                          <a:effectLst/>
                          <a:latin typeface="+mj-lt"/>
                          <a:ea typeface="+mn-ea"/>
                          <a:cs typeface="+mn-cs"/>
                        </a:rPr>
                        <a:t>Total Effect</a:t>
                      </a:r>
                      <a:endParaRPr lang="de-DE" sz="1100" b="1" kern="1200" dirty="0">
                        <a:solidFill>
                          <a:schemeClr val="tx1"/>
                        </a:solidFill>
                        <a:effectLst/>
                        <a:latin typeface="+mj-lt"/>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 0.337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&lt; 0.001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spcAft>
                          <a:spcPts val="800"/>
                        </a:spcAft>
                      </a:pPr>
                      <a:r>
                        <a:rPr lang="de-DE" sz="1100" dirty="0">
                          <a:effectLst/>
                          <a:latin typeface="+mj-lt"/>
                          <a:ea typeface="Calibri" panose="020F0502020204030204" pitchFamily="34" charset="0"/>
                          <a:cs typeface="Times New Roman" panose="02020603050405020304" pitchFamily="18" charset="0"/>
                        </a:rPr>
                        <a:t>0.101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165159"/>
                  </a:ext>
                </a:extLst>
              </a:tr>
            </a:tbl>
          </a:graphicData>
        </a:graphic>
      </p:graphicFrame>
      <p:sp>
        <p:nvSpPr>
          <p:cNvPr id="11" name="Title 1">
            <a:extLst>
              <a:ext uri="{FF2B5EF4-FFF2-40B4-BE49-F238E27FC236}">
                <a16:creationId xmlns:a16="http://schemas.microsoft.com/office/drawing/2014/main" id="{05621BC5-0952-4A2F-95C2-DCD577C764A5}"/>
              </a:ext>
            </a:extLst>
          </p:cNvPr>
          <p:cNvSpPr>
            <a:spLocks noGrp="1"/>
          </p:cNvSpPr>
          <p:nvPr>
            <p:ph type="title"/>
          </p:nvPr>
        </p:nvSpPr>
        <p:spPr>
          <a:xfrm>
            <a:off x="375079" y="1024565"/>
            <a:ext cx="12074252" cy="288032"/>
          </a:xfrm>
        </p:spPr>
        <p:txBody>
          <a:bodyPr/>
          <a:lstStyle/>
          <a:p>
            <a:r>
              <a:rPr lang="en-US" sz="2000" b="1" dirty="0"/>
              <a:t>Mediation Analysis: </a:t>
            </a:r>
            <a:r>
              <a:rPr lang="en-US" sz="2000" dirty="0"/>
              <a:t>Functional segregation as a mediator between age and TMTB, with structural a connectivity as confounder</a:t>
            </a:r>
          </a:p>
        </p:txBody>
      </p:sp>
      <p:grpSp>
        <p:nvGrpSpPr>
          <p:cNvPr id="12" name="Gruppieren 11">
            <a:extLst>
              <a:ext uri="{FF2B5EF4-FFF2-40B4-BE49-F238E27FC236}">
                <a16:creationId xmlns:a16="http://schemas.microsoft.com/office/drawing/2014/main" id="{8A3583E2-E4E6-440F-99C5-45F05CAAB456}"/>
              </a:ext>
            </a:extLst>
          </p:cNvPr>
          <p:cNvGrpSpPr/>
          <p:nvPr/>
        </p:nvGrpSpPr>
        <p:grpSpPr>
          <a:xfrm>
            <a:off x="7050628" y="1510133"/>
            <a:ext cx="3885769" cy="1813674"/>
            <a:chOff x="6895086" y="851632"/>
            <a:chExt cx="3885769" cy="1813674"/>
          </a:xfrm>
        </p:grpSpPr>
        <p:grpSp>
          <p:nvGrpSpPr>
            <p:cNvPr id="15" name="Gruppieren 14">
              <a:extLst>
                <a:ext uri="{FF2B5EF4-FFF2-40B4-BE49-F238E27FC236}">
                  <a16:creationId xmlns:a16="http://schemas.microsoft.com/office/drawing/2014/main" id="{E49FFB53-E345-4F0E-BF18-29D389980697}"/>
                </a:ext>
              </a:extLst>
            </p:cNvPr>
            <p:cNvGrpSpPr/>
            <p:nvPr/>
          </p:nvGrpSpPr>
          <p:grpSpPr>
            <a:xfrm>
              <a:off x="6895086" y="991491"/>
              <a:ext cx="3594282" cy="1673815"/>
              <a:chOff x="1952198" y="1960661"/>
              <a:chExt cx="7471970" cy="3507864"/>
            </a:xfrm>
          </p:grpSpPr>
          <p:grpSp>
            <p:nvGrpSpPr>
              <p:cNvPr id="27" name="Gruppieren 26">
                <a:extLst>
                  <a:ext uri="{FF2B5EF4-FFF2-40B4-BE49-F238E27FC236}">
                    <a16:creationId xmlns:a16="http://schemas.microsoft.com/office/drawing/2014/main" id="{650FD1F3-DA32-4509-85DB-3A6C17963301}"/>
                  </a:ext>
                </a:extLst>
              </p:cNvPr>
              <p:cNvGrpSpPr/>
              <p:nvPr/>
            </p:nvGrpSpPr>
            <p:grpSpPr>
              <a:xfrm>
                <a:off x="1952198" y="4369346"/>
                <a:ext cx="7471970" cy="1099179"/>
                <a:chOff x="1952198" y="4369346"/>
                <a:chExt cx="7471970" cy="1099179"/>
              </a:xfrm>
            </p:grpSpPr>
            <p:sp>
              <p:nvSpPr>
                <p:cNvPr id="37" name="Textfeld 36">
                  <a:extLst>
                    <a:ext uri="{FF2B5EF4-FFF2-40B4-BE49-F238E27FC236}">
                      <a16:creationId xmlns:a16="http://schemas.microsoft.com/office/drawing/2014/main" id="{DB3CADC1-B1A2-4BCA-8BFB-3A6C5B77F635}"/>
                    </a:ext>
                  </a:extLst>
                </p:cNvPr>
                <p:cNvSpPr txBox="1"/>
                <p:nvPr/>
              </p:nvSpPr>
              <p:spPr>
                <a:xfrm>
                  <a:off x="7605287" y="4552106"/>
                  <a:ext cx="1818881" cy="483762"/>
                </a:xfrm>
                <a:prstGeom prst="rect">
                  <a:avLst/>
                </a:prstGeom>
                <a:noFill/>
              </p:spPr>
              <p:txBody>
                <a:bodyPr wrap="square" rtlCol="0">
                  <a:spAutoFit/>
                </a:bodyPr>
                <a:lstStyle/>
                <a:p>
                  <a:r>
                    <a:rPr lang="de-DE" sz="900" b="1" dirty="0">
                      <a:solidFill>
                        <a:srgbClr val="0070C0"/>
                      </a:solidFill>
                    </a:rPr>
                    <a:t>TMTB score</a:t>
                  </a:r>
                </a:p>
              </p:txBody>
            </p:sp>
            <p:grpSp>
              <p:nvGrpSpPr>
                <p:cNvPr id="38" name="Gruppieren 37">
                  <a:extLst>
                    <a:ext uri="{FF2B5EF4-FFF2-40B4-BE49-F238E27FC236}">
                      <a16:creationId xmlns:a16="http://schemas.microsoft.com/office/drawing/2014/main" id="{51B563C3-55FE-40A8-8DFB-C1914907F35F}"/>
                    </a:ext>
                  </a:extLst>
                </p:cNvPr>
                <p:cNvGrpSpPr/>
                <p:nvPr/>
              </p:nvGrpSpPr>
              <p:grpSpPr>
                <a:xfrm>
                  <a:off x="1952198" y="4369346"/>
                  <a:ext cx="7421618" cy="1099179"/>
                  <a:chOff x="2530794" y="4109230"/>
                  <a:chExt cx="7421618" cy="1099179"/>
                </a:xfrm>
              </p:grpSpPr>
              <p:sp>
                <p:nvSpPr>
                  <p:cNvPr id="39" name="Rechteck: abgerundete Ecken 38">
                    <a:extLst>
                      <a:ext uri="{FF2B5EF4-FFF2-40B4-BE49-F238E27FC236}">
                        <a16:creationId xmlns:a16="http://schemas.microsoft.com/office/drawing/2014/main" id="{95817C68-C15C-4FD9-AB31-88480AB24462}"/>
                      </a:ext>
                    </a:extLst>
                  </p:cNvPr>
                  <p:cNvSpPr/>
                  <p:nvPr/>
                </p:nvSpPr>
                <p:spPr>
                  <a:xfrm>
                    <a:off x="2530794"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39">
                    <a:extLst>
                      <a:ext uri="{FF2B5EF4-FFF2-40B4-BE49-F238E27FC236}">
                        <a16:creationId xmlns:a16="http://schemas.microsoft.com/office/drawing/2014/main" id="{8BF40322-A782-45E3-A1B1-ECAB11084BE3}"/>
                      </a:ext>
                    </a:extLst>
                  </p:cNvPr>
                  <p:cNvGrpSpPr/>
                  <p:nvPr/>
                </p:nvGrpSpPr>
                <p:grpSpPr>
                  <a:xfrm>
                    <a:off x="3073251" y="4109230"/>
                    <a:ext cx="6879161" cy="1099179"/>
                    <a:chOff x="3073251" y="4109230"/>
                    <a:chExt cx="6879161" cy="1099179"/>
                  </a:xfrm>
                </p:grpSpPr>
                <p:sp>
                  <p:nvSpPr>
                    <p:cNvPr id="41" name="Rechteck: abgerundete Ecken 40">
                      <a:extLst>
                        <a:ext uri="{FF2B5EF4-FFF2-40B4-BE49-F238E27FC236}">
                          <a16:creationId xmlns:a16="http://schemas.microsoft.com/office/drawing/2014/main" id="{76DD1189-27D0-42BC-8F24-F5517821FD10}"/>
                        </a:ext>
                      </a:extLst>
                    </p:cNvPr>
                    <p:cNvSpPr/>
                    <p:nvPr/>
                  </p:nvSpPr>
                  <p:spPr>
                    <a:xfrm>
                      <a:off x="7972662"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92C505D5-0EC7-4B49-9842-650FECD4D052}"/>
                        </a:ext>
                      </a:extLst>
                    </p:cNvPr>
                    <p:cNvSpPr txBox="1"/>
                    <p:nvPr/>
                  </p:nvSpPr>
                  <p:spPr>
                    <a:xfrm>
                      <a:off x="3073251" y="4326056"/>
                      <a:ext cx="1217179" cy="483761"/>
                    </a:xfrm>
                    <a:prstGeom prst="rect">
                      <a:avLst/>
                    </a:prstGeom>
                    <a:noFill/>
                  </p:spPr>
                  <p:txBody>
                    <a:bodyPr wrap="square" rtlCol="0">
                      <a:spAutoFit/>
                    </a:bodyPr>
                    <a:lstStyle/>
                    <a:p>
                      <a:r>
                        <a:rPr lang="de-DE" sz="900" b="1" dirty="0">
                          <a:solidFill>
                            <a:srgbClr val="0070C0"/>
                          </a:solidFill>
                        </a:rPr>
                        <a:t>Age</a:t>
                      </a:r>
                    </a:p>
                  </p:txBody>
                </p:sp>
                <p:cxnSp>
                  <p:nvCxnSpPr>
                    <p:cNvPr id="43" name="Gerade Verbindung mit Pfeil 42">
                      <a:extLst>
                        <a:ext uri="{FF2B5EF4-FFF2-40B4-BE49-F238E27FC236}">
                          <a16:creationId xmlns:a16="http://schemas.microsoft.com/office/drawing/2014/main" id="{776A29D4-6352-40B9-9B18-140E31A473AB}"/>
                        </a:ext>
                      </a:extLst>
                    </p:cNvPr>
                    <p:cNvCxnSpPr/>
                    <p:nvPr/>
                  </p:nvCxnSpPr>
                  <p:spPr>
                    <a:xfrm>
                      <a:off x="4664525" y="4567937"/>
                      <a:ext cx="311627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4" name="Textfeld 43">
                      <a:extLst>
                        <a:ext uri="{FF2B5EF4-FFF2-40B4-BE49-F238E27FC236}">
                          <a16:creationId xmlns:a16="http://schemas.microsoft.com/office/drawing/2014/main" id="{2FF2B9DE-BFFC-448E-83A9-87750805611C}"/>
                        </a:ext>
                      </a:extLst>
                    </p:cNvPr>
                    <p:cNvSpPr txBox="1"/>
                    <p:nvPr/>
                  </p:nvSpPr>
                  <p:spPr>
                    <a:xfrm>
                      <a:off x="6021487" y="4692396"/>
                      <a:ext cx="988871" cy="516013"/>
                    </a:xfrm>
                    <a:prstGeom prst="rect">
                      <a:avLst/>
                    </a:prstGeom>
                    <a:noFill/>
                  </p:spPr>
                  <p:txBody>
                    <a:bodyPr wrap="square" rtlCol="0">
                      <a:spAutoFit/>
                    </a:bodyPr>
                    <a:lstStyle/>
                    <a:p>
                      <a:r>
                        <a:rPr lang="de-DE" sz="1000" dirty="0">
                          <a:solidFill>
                            <a:srgbClr val="0070C0"/>
                          </a:solidFill>
                        </a:rPr>
                        <a:t>c</a:t>
                      </a:r>
                    </a:p>
                  </p:txBody>
                </p:sp>
              </p:grpSp>
            </p:grpSp>
          </p:grpSp>
          <p:grpSp>
            <p:nvGrpSpPr>
              <p:cNvPr id="28" name="Gruppieren 27">
                <a:extLst>
                  <a:ext uri="{FF2B5EF4-FFF2-40B4-BE49-F238E27FC236}">
                    <a16:creationId xmlns:a16="http://schemas.microsoft.com/office/drawing/2014/main" id="{54D7E498-0912-4CFE-BA6B-E3ECE23B65AA}"/>
                  </a:ext>
                </a:extLst>
              </p:cNvPr>
              <p:cNvGrpSpPr/>
              <p:nvPr/>
            </p:nvGrpSpPr>
            <p:grpSpPr>
              <a:xfrm>
                <a:off x="3739901" y="1960661"/>
                <a:ext cx="3981186" cy="2333388"/>
                <a:chOff x="4310303" y="1706845"/>
                <a:chExt cx="3981186" cy="2333388"/>
              </a:xfrm>
            </p:grpSpPr>
            <p:sp>
              <p:nvSpPr>
                <p:cNvPr id="29" name="Textfeld 28">
                  <a:extLst>
                    <a:ext uri="{FF2B5EF4-FFF2-40B4-BE49-F238E27FC236}">
                      <a16:creationId xmlns:a16="http://schemas.microsoft.com/office/drawing/2014/main" id="{3909534E-0199-416E-A0EC-6F708BFC0AA8}"/>
                    </a:ext>
                  </a:extLst>
                </p:cNvPr>
                <p:cNvSpPr txBox="1"/>
                <p:nvPr/>
              </p:nvSpPr>
              <p:spPr>
                <a:xfrm>
                  <a:off x="5789042" y="1706845"/>
                  <a:ext cx="753697" cy="483762"/>
                </a:xfrm>
                <a:prstGeom prst="rect">
                  <a:avLst/>
                </a:prstGeom>
                <a:noFill/>
              </p:spPr>
              <p:txBody>
                <a:bodyPr wrap="square" rtlCol="0">
                  <a:spAutoFit/>
                </a:bodyPr>
                <a:lstStyle/>
                <a:p>
                  <a:r>
                    <a:rPr lang="de-DE" sz="900" dirty="0">
                      <a:solidFill>
                        <a:srgbClr val="0070C0"/>
                      </a:solidFill>
                    </a:rPr>
                    <a:t>a*b</a:t>
                  </a:r>
                </a:p>
              </p:txBody>
            </p:sp>
            <p:pic>
              <p:nvPicPr>
                <p:cNvPr id="30" name="Grafik 29">
                  <a:extLst>
                    <a:ext uri="{FF2B5EF4-FFF2-40B4-BE49-F238E27FC236}">
                      <a16:creationId xmlns:a16="http://schemas.microsoft.com/office/drawing/2014/main" id="{5BFC9118-909C-430B-910F-A38DF13A9DF1}"/>
                    </a:ext>
                  </a:extLst>
                </p:cNvPr>
                <p:cNvPicPr>
                  <a:picLocks noChangeAspect="1"/>
                </p:cNvPicPr>
                <p:nvPr/>
              </p:nvPicPr>
              <p:blipFill>
                <a:blip r:embed="rId2"/>
                <a:stretch>
                  <a:fillRect/>
                </a:stretch>
              </p:blipFill>
              <p:spPr>
                <a:xfrm>
                  <a:off x="5445251" y="2315064"/>
                  <a:ext cx="550321" cy="749109"/>
                </a:xfrm>
                <a:prstGeom prst="rect">
                  <a:avLst/>
                </a:prstGeom>
              </p:spPr>
            </p:pic>
            <p:sp>
              <p:nvSpPr>
                <p:cNvPr id="31" name="Ellipse 30">
                  <a:extLst>
                    <a:ext uri="{FF2B5EF4-FFF2-40B4-BE49-F238E27FC236}">
                      <a16:creationId xmlns:a16="http://schemas.microsoft.com/office/drawing/2014/main" id="{E87615F0-B4C4-490B-BD22-46940ECCFFE2}"/>
                    </a:ext>
                  </a:extLst>
                </p:cNvPr>
                <p:cNvSpPr/>
                <p:nvPr/>
              </p:nvSpPr>
              <p:spPr>
                <a:xfrm>
                  <a:off x="5093220" y="2218551"/>
                  <a:ext cx="2280378" cy="965283"/>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 name="Gerade Verbindung mit Pfeil 31">
                  <a:extLst>
                    <a:ext uri="{FF2B5EF4-FFF2-40B4-BE49-F238E27FC236}">
                      <a16:creationId xmlns:a16="http://schemas.microsoft.com/office/drawing/2014/main" id="{2ACE7E55-52DE-4E04-93CE-69B81E59A894}"/>
                    </a:ext>
                  </a:extLst>
                </p:cNvPr>
                <p:cNvCxnSpPr>
                  <a:cxnSpLocks/>
                </p:cNvCxnSpPr>
                <p:nvPr/>
              </p:nvCxnSpPr>
              <p:spPr>
                <a:xfrm flipV="1">
                  <a:off x="4445775" y="3064173"/>
                  <a:ext cx="864002"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C7B333C8-C1C8-46BF-9A04-A86C3C7E6F09}"/>
                    </a:ext>
                  </a:extLst>
                </p:cNvPr>
                <p:cNvCxnSpPr>
                  <a:cxnSpLocks/>
                </p:cNvCxnSpPr>
                <p:nvPr/>
              </p:nvCxnSpPr>
              <p:spPr>
                <a:xfrm>
                  <a:off x="7223534" y="3064173"/>
                  <a:ext cx="808988"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34" name="Textfeld 33">
                  <a:extLst>
                    <a:ext uri="{FF2B5EF4-FFF2-40B4-BE49-F238E27FC236}">
                      <a16:creationId xmlns:a16="http://schemas.microsoft.com/office/drawing/2014/main" id="{AAAE8E09-5D6A-4A29-AB55-CEF4E05B6910}"/>
                    </a:ext>
                  </a:extLst>
                </p:cNvPr>
                <p:cNvSpPr txBox="1"/>
                <p:nvPr/>
              </p:nvSpPr>
              <p:spPr>
                <a:xfrm>
                  <a:off x="5863435" y="2368615"/>
                  <a:ext cx="1510164" cy="718382"/>
                </a:xfrm>
                <a:prstGeom prst="rect">
                  <a:avLst/>
                </a:prstGeom>
                <a:noFill/>
              </p:spPr>
              <p:txBody>
                <a:bodyPr wrap="square" rtlCol="0">
                  <a:spAutoFit/>
                </a:bodyPr>
                <a:lstStyle/>
                <a:p>
                  <a:r>
                    <a:rPr lang="de-DE" sz="800" b="1" dirty="0">
                      <a:solidFill>
                        <a:srgbClr val="0070C0"/>
                      </a:solidFill>
                    </a:rPr>
                    <a:t>Segregation Subnetwork</a:t>
                  </a:r>
                </a:p>
              </p:txBody>
            </p:sp>
            <p:sp>
              <p:nvSpPr>
                <p:cNvPr id="35" name="Textfeld 34">
                  <a:extLst>
                    <a:ext uri="{FF2B5EF4-FFF2-40B4-BE49-F238E27FC236}">
                      <a16:creationId xmlns:a16="http://schemas.microsoft.com/office/drawing/2014/main" id="{44B8D2E2-5EDD-4956-B598-7E35CAB25598}"/>
                    </a:ext>
                  </a:extLst>
                </p:cNvPr>
                <p:cNvSpPr txBox="1"/>
                <p:nvPr/>
              </p:nvSpPr>
              <p:spPr>
                <a:xfrm>
                  <a:off x="4310303" y="3086999"/>
                  <a:ext cx="529445" cy="516013"/>
                </a:xfrm>
                <a:prstGeom prst="rect">
                  <a:avLst/>
                </a:prstGeom>
                <a:noFill/>
              </p:spPr>
              <p:txBody>
                <a:bodyPr wrap="square" rtlCol="0">
                  <a:spAutoFit/>
                </a:bodyPr>
                <a:lstStyle/>
                <a:p>
                  <a:r>
                    <a:rPr lang="de-DE" sz="1000" dirty="0">
                      <a:solidFill>
                        <a:srgbClr val="0070C0"/>
                      </a:solidFill>
                    </a:rPr>
                    <a:t>a</a:t>
                  </a:r>
                </a:p>
              </p:txBody>
            </p:sp>
            <p:sp>
              <p:nvSpPr>
                <p:cNvPr id="36" name="Textfeld 35">
                  <a:extLst>
                    <a:ext uri="{FF2B5EF4-FFF2-40B4-BE49-F238E27FC236}">
                      <a16:creationId xmlns:a16="http://schemas.microsoft.com/office/drawing/2014/main" id="{EBB5A12B-76BA-425C-B934-F38FC6EF4B79}"/>
                    </a:ext>
                  </a:extLst>
                </p:cNvPr>
                <p:cNvSpPr txBox="1"/>
                <p:nvPr/>
              </p:nvSpPr>
              <p:spPr>
                <a:xfrm>
                  <a:off x="7762043" y="3162021"/>
                  <a:ext cx="529446" cy="516013"/>
                </a:xfrm>
                <a:prstGeom prst="rect">
                  <a:avLst/>
                </a:prstGeom>
                <a:noFill/>
              </p:spPr>
              <p:txBody>
                <a:bodyPr wrap="square" rtlCol="0">
                  <a:spAutoFit/>
                </a:bodyPr>
                <a:lstStyle/>
                <a:p>
                  <a:r>
                    <a:rPr lang="de-DE" sz="1000" dirty="0">
                      <a:solidFill>
                        <a:srgbClr val="0070C0"/>
                      </a:solidFill>
                    </a:rPr>
                    <a:t>b</a:t>
                  </a:r>
                </a:p>
              </p:txBody>
            </p:sp>
          </p:grpSp>
        </p:grpSp>
        <p:sp>
          <p:nvSpPr>
            <p:cNvPr id="14" name="Textfeld 13">
              <a:extLst>
                <a:ext uri="{FF2B5EF4-FFF2-40B4-BE49-F238E27FC236}">
                  <a16:creationId xmlns:a16="http://schemas.microsoft.com/office/drawing/2014/main" id="{A91964D9-33F4-4315-AB65-3A1F92D3710C}"/>
                </a:ext>
              </a:extLst>
            </p:cNvPr>
            <p:cNvSpPr txBox="1"/>
            <p:nvPr/>
          </p:nvSpPr>
          <p:spPr bwMode="gray">
            <a:xfrm>
              <a:off x="9322935" y="851632"/>
              <a:ext cx="1457920" cy="840799"/>
            </a:xfrm>
            <a:prstGeom prst="rect">
              <a:avLst/>
            </a:prstGeom>
            <a:noFill/>
          </p:spPr>
          <p:txBody>
            <a:bodyPr wrap="square" lIns="0" tIns="0" rIns="0" bIns="0" rtlCol="0">
              <a:noAutofit/>
            </a:bodyPr>
            <a:lstStyle/>
            <a:p>
              <a:pPr marL="171450" indent="-171450">
                <a:lnSpc>
                  <a:spcPct val="105000"/>
                </a:lnSpc>
                <a:buFont typeface="Arial" panose="020B0604020202020204" pitchFamily="34" charset="0"/>
                <a:buChar char="•"/>
              </a:pPr>
              <a:r>
                <a:rPr lang="de-DE" sz="1000" dirty="0">
                  <a:latin typeface="+mj-lt"/>
                </a:rPr>
                <a:t>Segregation Global</a:t>
              </a:r>
            </a:p>
            <a:p>
              <a:pPr marL="171450" indent="-171450">
                <a:lnSpc>
                  <a:spcPct val="105000"/>
                </a:lnSpc>
                <a:buFont typeface="Arial" panose="020B0604020202020204" pitchFamily="34" charset="0"/>
                <a:buChar char="•"/>
              </a:pPr>
              <a:r>
                <a:rPr lang="de-DE" sz="1000" dirty="0">
                  <a:latin typeface="+mj-lt"/>
                </a:rPr>
                <a:t>Segregation Default</a:t>
              </a:r>
            </a:p>
            <a:p>
              <a:pPr marL="171450" indent="-171450">
                <a:lnSpc>
                  <a:spcPct val="105000"/>
                </a:lnSpc>
                <a:buFont typeface="Arial" panose="020B0604020202020204" pitchFamily="34" charset="0"/>
                <a:buChar char="•"/>
              </a:pPr>
              <a:r>
                <a:rPr lang="de-DE" sz="1000" dirty="0">
                  <a:latin typeface="+mj-lt"/>
                </a:rPr>
                <a:t>Segregation Dorsal</a:t>
              </a:r>
            </a:p>
            <a:p>
              <a:pPr marL="171450" indent="-171450">
                <a:lnSpc>
                  <a:spcPct val="105000"/>
                </a:lnSpc>
                <a:buFont typeface="Arial" panose="020B0604020202020204" pitchFamily="34" charset="0"/>
                <a:buChar char="•"/>
              </a:pPr>
              <a:r>
                <a:rPr lang="de-DE" sz="1000" dirty="0">
                  <a:latin typeface="+mj-lt"/>
                </a:rPr>
                <a:t>Segregation Salience</a:t>
              </a:r>
            </a:p>
            <a:p>
              <a:pPr marL="171450" indent="-171450">
                <a:lnSpc>
                  <a:spcPct val="105000"/>
                </a:lnSpc>
                <a:buFont typeface="Arial" panose="020B0604020202020204" pitchFamily="34" charset="0"/>
                <a:buChar char="•"/>
              </a:pPr>
              <a:r>
                <a:rPr lang="de-DE" sz="1000" dirty="0">
                  <a:latin typeface="+mj-lt"/>
                </a:rPr>
                <a:t>Segregation Control</a:t>
              </a:r>
            </a:p>
            <a:p>
              <a:pPr marL="171450" indent="-171450">
                <a:lnSpc>
                  <a:spcPct val="105000"/>
                </a:lnSpc>
                <a:buFont typeface="Arial" panose="020B0604020202020204" pitchFamily="34" charset="0"/>
                <a:buChar char="•"/>
              </a:pPr>
              <a:endParaRPr lang="de-DE" sz="1200" dirty="0">
                <a:latin typeface="+mj-lt"/>
              </a:endParaRPr>
            </a:p>
          </p:txBody>
        </p:sp>
      </p:grpSp>
      <p:sp>
        <p:nvSpPr>
          <p:cNvPr id="45" name="Textfeld 44">
            <a:extLst>
              <a:ext uri="{FF2B5EF4-FFF2-40B4-BE49-F238E27FC236}">
                <a16:creationId xmlns:a16="http://schemas.microsoft.com/office/drawing/2014/main" id="{C6ECAC2A-65AF-446B-96FC-1EB15442916A}"/>
              </a:ext>
            </a:extLst>
          </p:cNvPr>
          <p:cNvSpPr txBox="1"/>
          <p:nvPr/>
        </p:nvSpPr>
        <p:spPr bwMode="gray">
          <a:xfrm>
            <a:off x="5996600" y="3753654"/>
            <a:ext cx="5184576" cy="2771690"/>
          </a:xfrm>
          <a:prstGeom prst="rect">
            <a:avLst/>
          </a:prstGeom>
          <a:noFill/>
        </p:spPr>
        <p:txBody>
          <a:bodyPr wrap="square" lIns="0" tIns="0" rIns="0" bIns="0" rtlCol="0">
            <a:noAutofit/>
          </a:bodyPr>
          <a:lstStyle/>
          <a:p>
            <a:pPr marL="216000" indent="-216000" algn="just">
              <a:lnSpc>
                <a:spcPct val="105000"/>
              </a:lnSpc>
              <a:buFont typeface="Arial" panose="020B0604020202020204" pitchFamily="34" charset="0"/>
              <a:buChar char="•"/>
            </a:pPr>
            <a:r>
              <a:rPr lang="en-US" sz="1600" b="1" dirty="0">
                <a:latin typeface="+mj-lt"/>
              </a:rPr>
              <a:t>Global functional segregation </a:t>
            </a:r>
            <a:r>
              <a:rPr lang="en-US" sz="1600" dirty="0">
                <a:latin typeface="+mj-lt"/>
              </a:rPr>
              <a:t>and functional segregation of the </a:t>
            </a:r>
            <a:r>
              <a:rPr lang="en-US" sz="1600" b="1" dirty="0">
                <a:latin typeface="+mj-lt"/>
              </a:rPr>
              <a:t>default mode </a:t>
            </a:r>
            <a:r>
              <a:rPr lang="en-US" sz="1600" dirty="0">
                <a:latin typeface="+mj-lt"/>
              </a:rPr>
              <a:t>network act as a </a:t>
            </a:r>
            <a:r>
              <a:rPr lang="en-US" sz="1600" b="1" dirty="0">
                <a:latin typeface="+mj-lt"/>
              </a:rPr>
              <a:t>mediato</a:t>
            </a:r>
            <a:r>
              <a:rPr lang="en-US" sz="1600" dirty="0">
                <a:latin typeface="+mj-lt"/>
              </a:rPr>
              <a:t>r between increasing </a:t>
            </a:r>
            <a:r>
              <a:rPr lang="en-US" sz="1600" b="1" dirty="0">
                <a:latin typeface="+mj-lt"/>
              </a:rPr>
              <a:t>age</a:t>
            </a:r>
            <a:r>
              <a:rPr lang="en-US" sz="1600" dirty="0">
                <a:latin typeface="+mj-lt"/>
              </a:rPr>
              <a:t> and the </a:t>
            </a:r>
            <a:r>
              <a:rPr lang="en-US" sz="1600" b="1" dirty="0">
                <a:latin typeface="+mj-lt"/>
              </a:rPr>
              <a:t>TMTB score</a:t>
            </a:r>
            <a:r>
              <a:rPr lang="en-US" sz="1600" dirty="0">
                <a:latin typeface="+mj-lt"/>
              </a:rPr>
              <a:t>.</a:t>
            </a:r>
          </a:p>
          <a:p>
            <a:pPr algn="just">
              <a:lnSpc>
                <a:spcPct val="105000"/>
              </a:lnSpc>
            </a:pPr>
            <a:endParaRPr lang="en-US" sz="1300" dirty="0">
              <a:latin typeface="+mj-lt"/>
            </a:endParaRPr>
          </a:p>
          <a:p>
            <a:pPr algn="just">
              <a:lnSpc>
                <a:spcPct val="105000"/>
              </a:lnSpc>
            </a:pPr>
            <a:endParaRPr lang="en-US" sz="1600" dirty="0">
              <a:latin typeface="+mj-lt"/>
            </a:endParaRPr>
          </a:p>
          <a:p>
            <a:pPr marL="216000" indent="-216000" algn="just">
              <a:lnSpc>
                <a:spcPct val="105000"/>
              </a:lnSpc>
              <a:buFont typeface="Arial" panose="020B0604020202020204" pitchFamily="34" charset="0"/>
              <a:buChar char="•"/>
            </a:pPr>
            <a:r>
              <a:rPr lang="en-US" sz="1600" dirty="0">
                <a:latin typeface="+mj-lt"/>
              </a:rPr>
              <a:t>Exploratively instead of global segregation as well as default mode network segregation, the corresponding functional connectivity was tested as a mediator. </a:t>
            </a:r>
            <a:r>
              <a:rPr lang="en-US" sz="1600" b="1" dirty="0">
                <a:latin typeface="+mj-lt"/>
              </a:rPr>
              <a:t>Functional connectivity showed no mediation effects between age and TMTB score</a:t>
            </a:r>
            <a:r>
              <a:rPr lang="en-US" sz="1300" b="1" dirty="0">
                <a:latin typeface="+mj-lt"/>
              </a:rPr>
              <a:t>.</a:t>
            </a:r>
            <a:endParaRPr lang="de-DE" sz="1300" b="1" dirty="0" err="1">
              <a:latin typeface="+mj-lt"/>
            </a:endParaRPr>
          </a:p>
        </p:txBody>
      </p:sp>
      <p:sp>
        <p:nvSpPr>
          <p:cNvPr id="46" name="Rechteck 45">
            <a:extLst>
              <a:ext uri="{FF2B5EF4-FFF2-40B4-BE49-F238E27FC236}">
                <a16:creationId xmlns:a16="http://schemas.microsoft.com/office/drawing/2014/main" id="{92309CA1-0DC9-43EC-9262-D7FD067E1C72}"/>
              </a:ext>
            </a:extLst>
          </p:cNvPr>
          <p:cNvSpPr/>
          <p:nvPr/>
        </p:nvSpPr>
        <p:spPr bwMode="gray">
          <a:xfrm>
            <a:off x="408955" y="5673441"/>
            <a:ext cx="5271112" cy="872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47" name="Rechteck 46">
            <a:extLst>
              <a:ext uri="{FF2B5EF4-FFF2-40B4-BE49-F238E27FC236}">
                <a16:creationId xmlns:a16="http://schemas.microsoft.com/office/drawing/2014/main" id="{3C16FA40-FE48-423F-9680-06F6C2E63D73}"/>
              </a:ext>
            </a:extLst>
          </p:cNvPr>
          <p:cNvSpPr/>
          <p:nvPr/>
        </p:nvSpPr>
        <p:spPr bwMode="gray">
          <a:xfrm>
            <a:off x="394427" y="1988840"/>
            <a:ext cx="5271112" cy="87299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Tree>
    <p:extLst>
      <p:ext uri="{BB962C8B-B14F-4D97-AF65-F5344CB8AC3E}">
        <p14:creationId xmlns:p14="http://schemas.microsoft.com/office/powerpoint/2010/main" val="7093543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39284CC-01E2-44B4-BC27-7289A149195D}"/>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BCDFE17E-4065-4DD4-A7B6-50750BAC64E2}"/>
              </a:ext>
            </a:extLst>
          </p:cNvPr>
          <p:cNvSpPr>
            <a:spLocks noGrp="1"/>
          </p:cNvSpPr>
          <p:nvPr>
            <p:ph type="ftr" sz="quarter" idx="11"/>
          </p:nvPr>
        </p:nvSpPr>
        <p:spPr>
          <a:xfrm>
            <a:off x="5521523" y="332656"/>
            <a:ext cx="5904080" cy="216024"/>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193199BF-E915-4A0E-A731-E65EEE4B6C9C}"/>
              </a:ext>
            </a:extLst>
          </p:cNvPr>
          <p:cNvSpPr>
            <a:spLocks noGrp="1"/>
          </p:cNvSpPr>
          <p:nvPr>
            <p:ph type="sldNum" sz="quarter" idx="12"/>
          </p:nvPr>
        </p:nvSpPr>
        <p:spPr/>
        <p:txBody>
          <a:bodyPr/>
          <a:lstStyle/>
          <a:p>
            <a:fld id="{9B00EF49-7894-4F53-A8DD-F7DB3BFC5032}" type="slidenum">
              <a:rPr lang="de-DE" smtClean="0"/>
              <a:t>19</a:t>
            </a:fld>
            <a:endParaRPr lang="de-DE" dirty="0"/>
          </a:p>
        </p:txBody>
      </p:sp>
      <p:sp>
        <p:nvSpPr>
          <p:cNvPr id="9" name="Textfeld 8">
            <a:extLst>
              <a:ext uri="{FF2B5EF4-FFF2-40B4-BE49-F238E27FC236}">
                <a16:creationId xmlns:a16="http://schemas.microsoft.com/office/drawing/2014/main" id="{9C315489-894E-46AA-B38E-218E24D2A812}"/>
              </a:ext>
            </a:extLst>
          </p:cNvPr>
          <p:cNvSpPr txBox="1"/>
          <p:nvPr/>
        </p:nvSpPr>
        <p:spPr bwMode="gray">
          <a:xfrm>
            <a:off x="408955" y="1782395"/>
            <a:ext cx="10873208" cy="4278094"/>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mj-lt"/>
              </a:rPr>
              <a:t>Different denoising procedures, thresholds, and the treatment of anticorrelations have a significant influence on the observed alterations in functional connectivity with age, on the other hand, the trend of decreasing functional segregation with increasing age seems rather stable.</a:t>
            </a:r>
          </a:p>
          <a:p>
            <a:pPr algn="just"/>
            <a:endParaRPr lang="en-US" sz="1600" dirty="0">
              <a:latin typeface="+mj-lt"/>
            </a:endParaRPr>
          </a:p>
          <a:p>
            <a:pPr marL="285750" indent="-285750" algn="just">
              <a:buFont typeface="Arial" panose="020B0604020202020204" pitchFamily="34" charset="0"/>
              <a:buChar char="•"/>
            </a:pPr>
            <a:r>
              <a:rPr lang="en-US" sz="1600" dirty="0">
                <a:latin typeface="+mj-lt"/>
              </a:rPr>
              <a:t>Global structural connectivity in the form of the number of streamlines has a direct and age-independent effect on global functional segregation, however, not on functional connectivity.</a:t>
            </a:r>
          </a:p>
          <a:p>
            <a:pPr marL="285750" indent="-285750" algn="just">
              <a:buFont typeface="Arial" panose="020B0604020202020204" pitchFamily="34" charset="0"/>
              <a:buChar char="•"/>
            </a:pPr>
            <a:endParaRPr lang="en-US" sz="1600" dirty="0">
              <a:solidFill>
                <a:schemeClr val="accent1">
                  <a:lumMod val="60000"/>
                  <a:lumOff val="40000"/>
                </a:schemeClr>
              </a:solidFill>
              <a:latin typeface="+mj-lt"/>
            </a:endParaRPr>
          </a:p>
          <a:p>
            <a:pPr marL="285750" indent="-285750" algn="just">
              <a:buFont typeface="Arial" panose="020B0604020202020204" pitchFamily="34" charset="0"/>
              <a:buChar char="•"/>
            </a:pPr>
            <a:r>
              <a:rPr lang="en-US" sz="1600" dirty="0">
                <a:latin typeface="+mj-lt"/>
              </a:rPr>
              <a:t>In addition, weakening structural connectivity mediates the effect of age on functional segregation. This mediation can be observed globally, as well as with network-specific structural connectivity on network-specific functional segregation. Structural connectivity cannot be observed as a mediator between age and functional connectivity.</a:t>
            </a:r>
          </a:p>
          <a:p>
            <a:pPr marL="285750" indent="-285750" algn="just">
              <a:buFont typeface="Arial" panose="020B0604020202020204" pitchFamily="34" charset="0"/>
              <a:buChar char="•"/>
            </a:pPr>
            <a:endParaRPr lang="en-US" sz="1600" dirty="0">
              <a:latin typeface="+mj-lt"/>
            </a:endParaRPr>
          </a:p>
          <a:p>
            <a:pPr marL="285750" indent="-285750" algn="just">
              <a:buFont typeface="Arial" panose="020B0604020202020204" pitchFamily="34" charset="0"/>
              <a:buChar char="•"/>
            </a:pPr>
            <a:r>
              <a:rPr lang="en-US" sz="1600" dirty="0">
                <a:latin typeface="+mj-lt"/>
              </a:rPr>
              <a:t>Global functional segregation is the only functional parameter that has a direct age-independent effect on TMTB score and acts as a mediator between the relationship  of age and TMTB.</a:t>
            </a:r>
          </a:p>
          <a:p>
            <a:pPr marL="285750" indent="-285750" algn="just">
              <a:buFont typeface="Arial" panose="020B0604020202020204" pitchFamily="34" charset="0"/>
              <a:buChar char="•"/>
            </a:pPr>
            <a:endParaRPr lang="en-US" sz="1600" dirty="0">
              <a:solidFill>
                <a:schemeClr val="accent1">
                  <a:lumMod val="60000"/>
                  <a:lumOff val="40000"/>
                </a:schemeClr>
              </a:solidFill>
              <a:latin typeface="+mj-lt"/>
            </a:endParaRPr>
          </a:p>
          <a:p>
            <a:pPr marL="742873" lvl="1" indent="-285750" algn="just">
              <a:buFont typeface="Wingdings" panose="05000000000000000000" pitchFamily="2" charset="2"/>
              <a:buChar char="Ø"/>
            </a:pPr>
            <a:r>
              <a:rPr lang="en-US" sz="1600" b="1" dirty="0">
                <a:latin typeface="+mj-lt"/>
              </a:rPr>
              <a:t>We observe a relatively robust relationship between structural connectivity and functional segregation, and between functional segregation and executive cognitive function, compared to functional connectivity. These relationships could not </a:t>
            </a:r>
            <a:r>
              <a:rPr lang="en-US" sz="1600" b="1">
                <a:latin typeface="+mj-lt"/>
              </a:rPr>
              <a:t>be observed </a:t>
            </a:r>
            <a:r>
              <a:rPr lang="en-US" sz="1600" b="1" dirty="0">
                <a:latin typeface="+mj-lt"/>
              </a:rPr>
              <a:t>with functional connectivity.</a:t>
            </a:r>
          </a:p>
        </p:txBody>
      </p:sp>
      <p:sp>
        <p:nvSpPr>
          <p:cNvPr id="8" name="Title 1">
            <a:extLst>
              <a:ext uri="{FF2B5EF4-FFF2-40B4-BE49-F238E27FC236}">
                <a16:creationId xmlns:a16="http://schemas.microsoft.com/office/drawing/2014/main" id="{15FCED26-10B5-4958-9C51-B9BF081E6672}"/>
              </a:ext>
            </a:extLst>
          </p:cNvPr>
          <p:cNvSpPr>
            <a:spLocks noGrp="1"/>
          </p:cNvSpPr>
          <p:nvPr>
            <p:ph type="title"/>
          </p:nvPr>
        </p:nvSpPr>
        <p:spPr>
          <a:xfrm>
            <a:off x="230219" y="1163001"/>
            <a:ext cx="11376000" cy="288032"/>
          </a:xfrm>
        </p:spPr>
        <p:txBody>
          <a:bodyPr/>
          <a:lstStyle/>
          <a:p>
            <a:r>
              <a:rPr lang="en-US" sz="2000" b="1" dirty="0"/>
              <a:t>Summary</a:t>
            </a:r>
            <a:endParaRPr lang="en-US" sz="2000" dirty="0"/>
          </a:p>
        </p:txBody>
      </p:sp>
    </p:spTree>
    <p:extLst>
      <p:ext uri="{BB962C8B-B14F-4D97-AF65-F5344CB8AC3E}">
        <p14:creationId xmlns:p14="http://schemas.microsoft.com/office/powerpoint/2010/main" val="44734144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4DB7DCF-F72A-4CA6-811A-A1C86C42F760}"/>
              </a:ext>
            </a:extLst>
          </p:cNvPr>
          <p:cNvSpPr>
            <a:spLocks noGrp="1"/>
          </p:cNvSpPr>
          <p:nvPr>
            <p:ph type="title"/>
          </p:nvPr>
        </p:nvSpPr>
        <p:spPr>
          <a:xfrm>
            <a:off x="366702" y="874969"/>
            <a:ext cx="11376000" cy="288032"/>
          </a:xfrm>
        </p:spPr>
        <p:txBody>
          <a:bodyPr/>
          <a:lstStyle/>
          <a:p>
            <a:r>
              <a:rPr lang="en-US" sz="2000" dirty="0"/>
              <a:t>Alteration of Functional Connectivity with age (p – value)</a:t>
            </a:r>
          </a:p>
        </p:txBody>
      </p:sp>
      <p:sp>
        <p:nvSpPr>
          <p:cNvPr id="2" name="Datumsplatzhalter 1">
            <a:extLst>
              <a:ext uri="{FF2B5EF4-FFF2-40B4-BE49-F238E27FC236}">
                <a16:creationId xmlns:a16="http://schemas.microsoft.com/office/drawing/2014/main" id="{77F79CDA-3BD1-4A30-AA78-82041596DCAB}"/>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3" name="Fußzeilenplatzhalter 2">
            <a:extLst>
              <a:ext uri="{FF2B5EF4-FFF2-40B4-BE49-F238E27FC236}">
                <a16:creationId xmlns:a16="http://schemas.microsoft.com/office/drawing/2014/main" id="{B2CAEE12-07DB-4BD3-A315-DF2A055AD34C}"/>
              </a:ext>
            </a:extLst>
          </p:cNvPr>
          <p:cNvSpPr>
            <a:spLocks noGrp="1"/>
          </p:cNvSpPr>
          <p:nvPr>
            <p:ph type="ftr" sz="quarter" idx="11"/>
          </p:nvPr>
        </p:nvSpPr>
        <p:spPr>
          <a:xfrm>
            <a:off x="6241603" y="332656"/>
            <a:ext cx="5184000" cy="216000"/>
          </a:xfrm>
        </p:spPr>
        <p:txBody>
          <a:bodyPr anchor="t">
            <a:normAutofit fontScale="92500"/>
          </a:bodyPr>
          <a:lstStyle/>
          <a:p>
            <a:pPr>
              <a:spcAft>
                <a:spcPts val="600"/>
              </a:spcAft>
            </a:pPr>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r>
              <a:rPr lang="de-DE" dirty="0"/>
              <a:t>)</a:t>
            </a:r>
          </a:p>
        </p:txBody>
      </p:sp>
      <p:sp>
        <p:nvSpPr>
          <p:cNvPr id="4" name="Foliennummernplatzhalter 3">
            <a:extLst>
              <a:ext uri="{FF2B5EF4-FFF2-40B4-BE49-F238E27FC236}">
                <a16:creationId xmlns:a16="http://schemas.microsoft.com/office/drawing/2014/main" id="{E4E47B5F-B99D-4CA8-8678-AB77ECEC2DC7}"/>
              </a:ext>
            </a:extLst>
          </p:cNvPr>
          <p:cNvSpPr>
            <a:spLocks noGrp="1"/>
          </p:cNvSpPr>
          <p:nvPr>
            <p:ph type="sldNum" sz="quarter" idx="12"/>
          </p:nvPr>
        </p:nvSpPr>
        <p:spPr>
          <a:xfrm>
            <a:off x="11426219" y="332656"/>
            <a:ext cx="360000" cy="216000"/>
          </a:xfrm>
        </p:spPr>
        <p:txBody>
          <a:bodyPr anchor="t">
            <a:normAutofit/>
          </a:bodyPr>
          <a:lstStyle/>
          <a:p>
            <a:pPr>
              <a:spcAft>
                <a:spcPts val="600"/>
              </a:spcAft>
            </a:pPr>
            <a:fld id="{9B00EF49-7894-4F53-A8DD-F7DB3BFC5032}" type="slidenum">
              <a:rPr lang="de-DE" smtClean="0"/>
              <a:pPr>
                <a:spcAft>
                  <a:spcPts val="600"/>
                </a:spcAft>
              </a:pPr>
              <a:t>2</a:t>
            </a:fld>
            <a:endParaRPr lang="de-DE"/>
          </a:p>
        </p:txBody>
      </p:sp>
      <p:graphicFrame>
        <p:nvGraphicFramePr>
          <p:cNvPr id="7" name="Tabelle 6">
            <a:extLst>
              <a:ext uri="{FF2B5EF4-FFF2-40B4-BE49-F238E27FC236}">
                <a16:creationId xmlns:a16="http://schemas.microsoft.com/office/drawing/2014/main" id="{B6EF34C1-4D7F-4826-8076-EF86EAD04D58}"/>
              </a:ext>
            </a:extLst>
          </p:cNvPr>
          <p:cNvGraphicFramePr>
            <a:graphicFrameLocks noGrp="1"/>
          </p:cNvGraphicFramePr>
          <p:nvPr>
            <p:extLst>
              <p:ext uri="{D42A27DB-BD31-4B8C-83A1-F6EECF244321}">
                <p14:modId xmlns:p14="http://schemas.microsoft.com/office/powerpoint/2010/main" val="3838342955"/>
              </p:ext>
            </p:extLst>
          </p:nvPr>
        </p:nvGraphicFramePr>
        <p:xfrm>
          <a:off x="366702" y="1340768"/>
          <a:ext cx="5544003" cy="4096994"/>
        </p:xfrm>
        <a:graphic>
          <a:graphicData uri="http://schemas.openxmlformats.org/drawingml/2006/table">
            <a:tbl>
              <a:tblPr firstRow="1" firstCol="1" bandRow="1"/>
              <a:tblGrid>
                <a:gridCol w="1216117">
                  <a:extLst>
                    <a:ext uri="{9D8B030D-6E8A-4147-A177-3AD203B41FA5}">
                      <a16:colId xmlns:a16="http://schemas.microsoft.com/office/drawing/2014/main" val="2842553730"/>
                    </a:ext>
                  </a:extLst>
                </a:gridCol>
                <a:gridCol w="478182">
                  <a:extLst>
                    <a:ext uri="{9D8B030D-6E8A-4147-A177-3AD203B41FA5}">
                      <a16:colId xmlns:a16="http://schemas.microsoft.com/office/drawing/2014/main" val="1996793015"/>
                    </a:ext>
                  </a:extLst>
                </a:gridCol>
                <a:gridCol w="521405">
                  <a:extLst>
                    <a:ext uri="{9D8B030D-6E8A-4147-A177-3AD203B41FA5}">
                      <a16:colId xmlns:a16="http://schemas.microsoft.com/office/drawing/2014/main" val="3881825752"/>
                    </a:ext>
                  </a:extLst>
                </a:gridCol>
                <a:gridCol w="478182">
                  <a:extLst>
                    <a:ext uri="{9D8B030D-6E8A-4147-A177-3AD203B41FA5}">
                      <a16:colId xmlns:a16="http://schemas.microsoft.com/office/drawing/2014/main" val="2637881438"/>
                    </a:ext>
                  </a:extLst>
                </a:gridCol>
                <a:gridCol w="478182">
                  <a:extLst>
                    <a:ext uri="{9D8B030D-6E8A-4147-A177-3AD203B41FA5}">
                      <a16:colId xmlns:a16="http://schemas.microsoft.com/office/drawing/2014/main" val="3466036424"/>
                    </a:ext>
                  </a:extLst>
                </a:gridCol>
                <a:gridCol w="478182">
                  <a:extLst>
                    <a:ext uri="{9D8B030D-6E8A-4147-A177-3AD203B41FA5}">
                      <a16:colId xmlns:a16="http://schemas.microsoft.com/office/drawing/2014/main" val="3671668078"/>
                    </a:ext>
                  </a:extLst>
                </a:gridCol>
                <a:gridCol w="459207">
                  <a:extLst>
                    <a:ext uri="{9D8B030D-6E8A-4147-A177-3AD203B41FA5}">
                      <a16:colId xmlns:a16="http://schemas.microsoft.com/office/drawing/2014/main" val="3234902339"/>
                    </a:ext>
                  </a:extLst>
                </a:gridCol>
                <a:gridCol w="478182">
                  <a:extLst>
                    <a:ext uri="{9D8B030D-6E8A-4147-A177-3AD203B41FA5}">
                      <a16:colId xmlns:a16="http://schemas.microsoft.com/office/drawing/2014/main" val="3986123039"/>
                    </a:ext>
                  </a:extLst>
                </a:gridCol>
                <a:gridCol w="478182">
                  <a:extLst>
                    <a:ext uri="{9D8B030D-6E8A-4147-A177-3AD203B41FA5}">
                      <a16:colId xmlns:a16="http://schemas.microsoft.com/office/drawing/2014/main" val="799242556"/>
                    </a:ext>
                  </a:extLst>
                </a:gridCol>
                <a:gridCol w="478182">
                  <a:extLst>
                    <a:ext uri="{9D8B030D-6E8A-4147-A177-3AD203B41FA5}">
                      <a16:colId xmlns:a16="http://schemas.microsoft.com/office/drawing/2014/main" val="3864056694"/>
                    </a:ext>
                  </a:extLst>
                </a:gridCol>
              </a:tblGrid>
              <a:tr h="390726">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36 Par</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gridSpan="3">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1200" b="0" i="0" u="none" strike="noStrike">
                        <a:effectLst/>
                        <a:latin typeface="Arial" panose="020B0604020202020204" pitchFamily="34" charset="0"/>
                      </a:endParaRPr>
                    </a:p>
                  </a:txBody>
                  <a:tcPr marL="60721" marR="60721" marT="30361" marB="303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1200" b="0" i="0" u="none" strike="noStrike" dirty="0">
                        <a:effectLst/>
                        <a:latin typeface="Arial" panose="020B0604020202020204" pitchFamily="34" charset="0"/>
                      </a:endParaRPr>
                    </a:p>
                  </a:txBody>
                  <a:tcPr marL="60721" marR="60721" marT="30361" marB="303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Without</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negative</a:t>
                      </a:r>
                      <a:endParaRPr lang="de-DE" sz="1200" b="0" i="0" u="none" strike="noStrike" dirty="0">
                        <a:effectLst/>
                        <a:latin typeface="Arial" panose="020B0604020202020204" pitchFamily="34" charset="0"/>
                      </a:endParaRPr>
                    </a:p>
                    <a:p>
                      <a:pPr algn="l" fontAlgn="t">
                        <a:lnSpc>
                          <a:spcPct val="107000"/>
                        </a:lnSpc>
                        <a:spcBef>
                          <a:spcPts val="0"/>
                        </a:spcBef>
                        <a:spcAft>
                          <a:spcPts val="800"/>
                        </a:spcAft>
                      </a:pP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dirty="0">
                        <a:effectLst/>
                        <a:latin typeface="Arial" panose="020B0604020202020204" pitchFamily="34" charset="0"/>
                      </a:endParaRPr>
                    </a:p>
                  </a:txBody>
                  <a:tcPr marL="60721" marR="60721" marT="30361" marB="3036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481352282"/>
                  </a:ext>
                </a:extLst>
              </a:tr>
              <a:tr h="191072">
                <a:tc>
                  <a:txBody>
                    <a:bodyPr/>
                    <a:lstStyle/>
                    <a:p>
                      <a:pPr algn="l" fontAlgn="t">
                        <a:lnSpc>
                          <a:spcPct val="107000"/>
                        </a:lnSpc>
                        <a:spcBef>
                          <a:spcPts val="0"/>
                        </a:spcBef>
                        <a:spcAft>
                          <a:spcPts val="800"/>
                        </a:spcAft>
                      </a:pPr>
                      <a:r>
                        <a:rPr lang="de-DE" sz="700" b="1" i="1"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50%</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0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1"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50%</a:t>
                      </a:r>
                      <a:endParaRPr lang="de-DE" sz="1200" b="1"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90%</a:t>
                      </a:r>
                      <a:endParaRPr lang="de-DE" sz="1200" b="1"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88987300"/>
                  </a:ext>
                </a:extLst>
              </a:tr>
              <a:tr h="149738">
                <a:tc>
                  <a:txBody>
                    <a:bodyPr/>
                    <a:lstStyle/>
                    <a:p>
                      <a:pPr algn="l" fontAlgn="t">
                        <a:lnSpc>
                          <a:spcPct val="107000"/>
                        </a:lnSpc>
                        <a:spcBef>
                          <a:spcPts val="0"/>
                        </a:spcBef>
                        <a:spcAft>
                          <a:spcPts val="800"/>
                        </a:spcAft>
                      </a:pPr>
                      <a:r>
                        <a:rPr lang="de-DE" sz="700" b="1" i="1"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p-Value</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4050245162"/>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connectivity </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0.045</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0.14</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=0.6</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93677604"/>
                  </a:ext>
                </a:extLst>
              </a:tr>
              <a:tr h="247188">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within network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0.024</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0.17</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658977571"/>
                  </a:ext>
                </a:extLst>
              </a:tr>
              <a:tr h="247188">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between network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0.58</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en-GB"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=0.5</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0.007</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0.015</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444744961"/>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Default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0.009</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0.97</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0.025</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187081088"/>
                  </a:ext>
                </a:extLst>
              </a:tr>
              <a:tr h="138901">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Dorsal connectivity</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0.34</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0.003</a:t>
                      </a:r>
                      <a:endParaRPr lang="en-GB"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=0.14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0.05</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735519051"/>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Salience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0.21</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=0.06</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72725403"/>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Control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en-GB"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19798006"/>
                  </a:ext>
                </a:extLst>
              </a:tr>
              <a:tr h="138901">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 </a:t>
                      </a:r>
                      <a:r>
                        <a:rPr lang="en-US" sz="7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betw</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connectivity</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0.035</a:t>
                      </a:r>
                      <a:endParaRPr lang="en-GB"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3393667022"/>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Dorsal betw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0.0025</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68822102"/>
                  </a:ext>
                </a:extLst>
              </a:tr>
              <a:tr h="138901">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 betw connectivity</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0.07</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=0.9</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0.06</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365921685"/>
                  </a:ext>
                </a:extLst>
              </a:tr>
              <a:tr h="138901">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 </a:t>
                      </a:r>
                      <a:r>
                        <a:rPr lang="en-US" sz="7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betw</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connectivity</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0.0009</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0.04</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0.07</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3192776294"/>
                  </a:ext>
                </a:extLst>
              </a:tr>
              <a:tr h="168897">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Global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79593960"/>
                  </a:ext>
                </a:extLst>
              </a:tr>
              <a:tr h="168897">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Association</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effectLst/>
                          <a:latin typeface="Calibri" panose="020F0502020204030204" pitchFamily="34" charset="0"/>
                          <a:cs typeface="Calibri" panose="020F0502020204030204" pitchFamily="34" charset="0"/>
                        </a:rPr>
                        <a:t>p = 0.01</a:t>
                      </a: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988399840"/>
                  </a:ext>
                </a:extLst>
              </a:tr>
              <a:tr h="168897">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Sensory</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0.007</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0.13</a:t>
                      </a:r>
                      <a:endParaRPr lang="de-DE" sz="7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033144051"/>
                  </a:ext>
                </a:extLst>
              </a:tr>
              <a:tr h="168897">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4149447281"/>
                  </a:ext>
                </a:extLst>
              </a:tr>
              <a:tr h="158047">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a:solidFill>
                            <a:schemeClr val="tx1"/>
                          </a:solidFill>
                          <a:effectLst/>
                          <a:latin typeface="Arial" panose="020B0604020202020204" pitchFamily="34" charset="0"/>
                          <a:ea typeface="+mn-ea"/>
                          <a:cs typeface="+mn-cs"/>
                        </a:rPr>
                        <a:t> </a:t>
                      </a: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Dorsal</a:t>
                      </a:r>
                      <a:endPar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0.006</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=0.01</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846079000"/>
                  </a:ext>
                </a:extLst>
              </a:tr>
              <a:tr h="195335">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=0.3</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242766266"/>
                  </a:ext>
                </a:extLst>
              </a:tr>
              <a:tr h="0">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=0.8</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0.25</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0.03</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889639021"/>
                  </a:ext>
                </a:extLst>
              </a:tr>
              <a:tr h="204135">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Legend</a:t>
                      </a:r>
                      <a:endParaRPr lang="en-US"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Not Sign.</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gridSpan="7">
                  <a:txBody>
                    <a:bodyPr/>
                    <a:lstStyle/>
                    <a:p>
                      <a:pPr algn="l" fontAlgn="ctr">
                        <a:lnSpc>
                          <a:spcPct val="107000"/>
                        </a:lnSpc>
                        <a:spcBef>
                          <a:spcPts val="0"/>
                        </a:spcBef>
                        <a:spcAft>
                          <a:spcPts val="800"/>
                        </a:spcAft>
                      </a:pPr>
                      <a:r>
                        <a:rPr lang="de-DE" sz="7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dirty="0">
                        <a:effectLst/>
                        <a:latin typeface="Arial" panose="020B0604020202020204" pitchFamily="34" charset="0"/>
                      </a:endParaRPr>
                    </a:p>
                  </a:txBody>
                  <a:tcPr marL="60721" marR="60721" marT="30361" marB="30361">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263261083"/>
                  </a:ext>
                </a:extLst>
              </a:tr>
            </a:tbl>
          </a:graphicData>
        </a:graphic>
      </p:graphicFrame>
      <p:graphicFrame>
        <p:nvGraphicFramePr>
          <p:cNvPr id="13" name="Tabelle 12">
            <a:extLst>
              <a:ext uri="{FF2B5EF4-FFF2-40B4-BE49-F238E27FC236}">
                <a16:creationId xmlns:a16="http://schemas.microsoft.com/office/drawing/2014/main" id="{3456FCB9-3C05-4043-BE80-176EF501B6D0}"/>
              </a:ext>
            </a:extLst>
          </p:cNvPr>
          <p:cNvGraphicFramePr>
            <a:graphicFrameLocks noGrp="1"/>
          </p:cNvGraphicFramePr>
          <p:nvPr>
            <p:extLst>
              <p:ext uri="{D42A27DB-BD31-4B8C-83A1-F6EECF244321}">
                <p14:modId xmlns:p14="http://schemas.microsoft.com/office/powerpoint/2010/main" val="3852587711"/>
              </p:ext>
            </p:extLst>
          </p:nvPr>
        </p:nvGraphicFramePr>
        <p:xfrm>
          <a:off x="6097587" y="1335446"/>
          <a:ext cx="5544003" cy="4053135"/>
        </p:xfrm>
        <a:graphic>
          <a:graphicData uri="http://schemas.openxmlformats.org/drawingml/2006/table">
            <a:tbl>
              <a:tblPr firstRow="1" firstCol="1" bandRow="1"/>
              <a:tblGrid>
                <a:gridCol w="1228970">
                  <a:extLst>
                    <a:ext uri="{9D8B030D-6E8A-4147-A177-3AD203B41FA5}">
                      <a16:colId xmlns:a16="http://schemas.microsoft.com/office/drawing/2014/main" val="3238719516"/>
                    </a:ext>
                  </a:extLst>
                </a:gridCol>
                <a:gridCol w="483236">
                  <a:extLst>
                    <a:ext uri="{9D8B030D-6E8A-4147-A177-3AD203B41FA5}">
                      <a16:colId xmlns:a16="http://schemas.microsoft.com/office/drawing/2014/main" val="1397731684"/>
                    </a:ext>
                  </a:extLst>
                </a:gridCol>
                <a:gridCol w="483236">
                  <a:extLst>
                    <a:ext uri="{9D8B030D-6E8A-4147-A177-3AD203B41FA5}">
                      <a16:colId xmlns:a16="http://schemas.microsoft.com/office/drawing/2014/main" val="550985609"/>
                    </a:ext>
                  </a:extLst>
                </a:gridCol>
                <a:gridCol w="483236">
                  <a:extLst>
                    <a:ext uri="{9D8B030D-6E8A-4147-A177-3AD203B41FA5}">
                      <a16:colId xmlns:a16="http://schemas.microsoft.com/office/drawing/2014/main" val="3494460946"/>
                    </a:ext>
                  </a:extLst>
                </a:gridCol>
                <a:gridCol w="483236">
                  <a:extLst>
                    <a:ext uri="{9D8B030D-6E8A-4147-A177-3AD203B41FA5}">
                      <a16:colId xmlns:a16="http://schemas.microsoft.com/office/drawing/2014/main" val="2585246387"/>
                    </a:ext>
                  </a:extLst>
                </a:gridCol>
                <a:gridCol w="483236">
                  <a:extLst>
                    <a:ext uri="{9D8B030D-6E8A-4147-A177-3AD203B41FA5}">
                      <a16:colId xmlns:a16="http://schemas.microsoft.com/office/drawing/2014/main" val="639989480"/>
                    </a:ext>
                  </a:extLst>
                </a:gridCol>
                <a:gridCol w="483236">
                  <a:extLst>
                    <a:ext uri="{9D8B030D-6E8A-4147-A177-3AD203B41FA5}">
                      <a16:colId xmlns:a16="http://schemas.microsoft.com/office/drawing/2014/main" val="653233542"/>
                    </a:ext>
                  </a:extLst>
                </a:gridCol>
                <a:gridCol w="449145">
                  <a:extLst>
                    <a:ext uri="{9D8B030D-6E8A-4147-A177-3AD203B41FA5}">
                      <a16:colId xmlns:a16="http://schemas.microsoft.com/office/drawing/2014/main" val="1695331991"/>
                    </a:ext>
                  </a:extLst>
                </a:gridCol>
                <a:gridCol w="483236">
                  <a:extLst>
                    <a:ext uri="{9D8B030D-6E8A-4147-A177-3AD203B41FA5}">
                      <a16:colId xmlns:a16="http://schemas.microsoft.com/office/drawing/2014/main" val="365988386"/>
                    </a:ext>
                  </a:extLst>
                </a:gridCol>
                <a:gridCol w="483236">
                  <a:extLst>
                    <a:ext uri="{9D8B030D-6E8A-4147-A177-3AD203B41FA5}">
                      <a16:colId xmlns:a16="http://schemas.microsoft.com/office/drawing/2014/main" val="3488112023"/>
                    </a:ext>
                  </a:extLst>
                </a:gridCol>
              </a:tblGrid>
              <a:tr h="399763">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Aroma</a:t>
                      </a:r>
                      <a:r>
                        <a:rPr lang="de-DE" sz="12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1200" b="0" i="0" u="none" strike="noStrike">
                        <a:effectLst/>
                        <a:latin typeface="Arial" panose="020B0604020202020204" pitchFamily="34" charset="0"/>
                      </a:endParaRPr>
                    </a:p>
                  </a:txBody>
                  <a:tcPr marL="61363" marR="61363" marT="30682" marB="3068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1200" b="0" i="0" u="none" strike="noStrike" dirty="0">
                        <a:effectLst/>
                        <a:latin typeface="Arial" panose="020B0604020202020204" pitchFamily="34" charset="0"/>
                      </a:endParaRPr>
                    </a:p>
                  </a:txBody>
                  <a:tcPr marL="61363" marR="61363" marT="30682" marB="3068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Without negative</a:t>
                      </a:r>
                      <a:endParaRPr lang="de-DE" sz="1200" b="0" i="0" u="none" strike="noStrike">
                        <a:effectLst/>
                        <a:latin typeface="Arial" panose="020B0604020202020204" pitchFamily="34" charset="0"/>
                      </a:endParaRPr>
                    </a:p>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61363" marR="61363" marT="30682" marB="3068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286031639"/>
                  </a:ext>
                </a:extLst>
              </a:tr>
              <a:tr h="232730">
                <a:tc>
                  <a:txBody>
                    <a:bodyPr/>
                    <a:lstStyle/>
                    <a:p>
                      <a:pPr algn="l" fontAlgn="t">
                        <a:lnSpc>
                          <a:spcPct val="107000"/>
                        </a:lnSpc>
                        <a:spcBef>
                          <a:spcPts val="0"/>
                        </a:spcBef>
                        <a:spcAft>
                          <a:spcPts val="800"/>
                        </a:spcAft>
                      </a:pPr>
                      <a:r>
                        <a:rPr lang="de-DE" sz="700" b="1" i="1"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50%</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4835577"/>
                  </a:ext>
                </a:extLst>
              </a:tr>
              <a:tr h="149503">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p-Value</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323945397"/>
                  </a:ext>
                </a:extLst>
              </a:tr>
              <a:tr h="138682">
                <a:tc>
                  <a:txBody>
                    <a:bodyPr/>
                    <a:lstStyle/>
                    <a:p>
                      <a:pPr algn="l" fontAlgn="t">
                        <a:lnSpc>
                          <a:spcPct val="100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connectivity </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0.02</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0.5</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071485748"/>
                  </a:ext>
                </a:extLst>
              </a:tr>
              <a:tr h="224499">
                <a:tc>
                  <a:txBody>
                    <a:bodyPr/>
                    <a:lstStyle/>
                    <a:p>
                      <a:pPr algn="l" fontAlgn="t">
                        <a:lnSpc>
                          <a:spcPct val="100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within network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542100617"/>
                  </a:ext>
                </a:extLst>
              </a:tr>
              <a:tr h="246799">
                <a:tc>
                  <a:txBody>
                    <a:bodyPr/>
                    <a:lstStyle/>
                    <a:p>
                      <a:pPr algn="l" fontAlgn="t">
                        <a:lnSpc>
                          <a:spcPct val="100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Global mean between network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0.3</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0.05</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0.4</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743191222"/>
                  </a:ext>
                </a:extLst>
              </a:tr>
              <a:tr h="138682">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Default connectivity</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056800157"/>
                  </a:ext>
                </a:extLst>
              </a:tr>
              <a:tr h="138682">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Dorsal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493681037"/>
                  </a:ext>
                </a:extLst>
              </a:tr>
              <a:tr h="138682">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Salience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763285206"/>
                  </a:ext>
                </a:extLst>
              </a:tr>
              <a:tr h="138682">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Mean Control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0.006</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0.02</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3427107074"/>
                  </a:ext>
                </a:extLst>
              </a:tr>
              <a:tr h="138682">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 betw connectivity</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0.3</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0.91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3106177108"/>
                  </a:ext>
                </a:extLst>
              </a:tr>
              <a:tr h="138682">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Dorsal betw connectivity</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0.132</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0.185</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0.3</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0.003</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545324282"/>
                  </a:ext>
                </a:extLst>
              </a:tr>
              <a:tr h="138682">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 betw connectivity</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697167486"/>
                  </a:ext>
                </a:extLst>
              </a:tr>
              <a:tr h="138682">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 </a:t>
                      </a:r>
                      <a:r>
                        <a:rPr lang="en-US" sz="7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betw</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connectivity</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0.73</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0.65</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4036669990"/>
                  </a:ext>
                </a:extLst>
              </a:tr>
              <a:tr h="221385">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Global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0.7</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69034577"/>
                  </a:ext>
                </a:extLst>
              </a:tr>
              <a:tr h="221385">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Association</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effectLst/>
                          <a:latin typeface="Calibri" panose="020F0502020204030204" pitchFamily="34" charset="0"/>
                          <a:cs typeface="Calibri" panose="020F0502020204030204" pitchFamily="34" charset="0"/>
                        </a:rPr>
                        <a:t>P = 0.09</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4036709515"/>
                  </a:ext>
                </a:extLst>
              </a:tr>
              <a:tr h="221385">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Sensory</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0.001</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0.0003</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P = 0.8</a:t>
                      </a: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Calibri" panose="020F0502020204030204" pitchFamily="34" charset="0"/>
                        <a:cs typeface="Calibri" panose="020F050202020403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3043386388"/>
                  </a:ext>
                </a:extLst>
              </a:tr>
              <a:tr h="221385">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0.35</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0.04</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0.052</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432672111"/>
                  </a:ext>
                </a:extLst>
              </a:tr>
              <a:tr h="221385">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Dorsal</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0.55</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0.008</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0.02</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0.23</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0.89</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09833657"/>
                  </a:ext>
                </a:extLst>
              </a:tr>
              <a:tr h="221385">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0.002</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0.9</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0.9</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0.02</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828067364"/>
                  </a:ext>
                </a:extLst>
              </a:tr>
              <a:tr h="221385">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r>
                        <a:rPr lang="en-US" sz="1200" b="0" i="0" u="none" strike="noStrike" dirty="0">
                          <a:solidFill>
                            <a:schemeClr val="tx1"/>
                          </a:solidFill>
                          <a:effectLst/>
                          <a:latin typeface="Arial" panose="020B0604020202020204" pitchFamily="34" charset="0"/>
                          <a:ea typeface="+mn-ea"/>
                          <a:cs typeface="+mn-cs"/>
                        </a:rPr>
                        <a:t> </a:t>
                      </a: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0.006</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0.19</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0.56</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0.9</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0.6</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p = 0.06</a:t>
                      </a:r>
                      <a:endParaRPr lang="en-US" sz="1200" b="0" i="0" u="none" strike="noStrike">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0.006</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0.005</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 0.3</a:t>
                      </a:r>
                      <a:endParaRPr lang="en-US" sz="1200" b="0" i="0" u="none" strike="noStrike" dirty="0">
                        <a:effectLst/>
                        <a:latin typeface="Arial" panose="020B0604020202020204" pitchFamily="34" charset="0"/>
                      </a:endParaRPr>
                    </a:p>
                  </a:txBody>
                  <a:tcPr marL="46022" marR="46022" marT="6392"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951478814"/>
                  </a:ext>
                </a:extLst>
              </a:tr>
            </a:tbl>
          </a:graphicData>
        </a:graphic>
      </p:graphicFrame>
      <p:sp>
        <p:nvSpPr>
          <p:cNvPr id="8" name="Rechteck 7">
            <a:extLst>
              <a:ext uri="{FF2B5EF4-FFF2-40B4-BE49-F238E27FC236}">
                <a16:creationId xmlns:a16="http://schemas.microsoft.com/office/drawing/2014/main" id="{42DBBF8E-7BC2-4E8D-BF6B-F4F0A11EEAFA}"/>
              </a:ext>
            </a:extLst>
          </p:cNvPr>
          <p:cNvSpPr/>
          <p:nvPr/>
        </p:nvSpPr>
        <p:spPr bwMode="gray">
          <a:xfrm>
            <a:off x="376801" y="2733603"/>
            <a:ext cx="5544003" cy="551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9" name="Rechteck 8">
            <a:extLst>
              <a:ext uri="{FF2B5EF4-FFF2-40B4-BE49-F238E27FC236}">
                <a16:creationId xmlns:a16="http://schemas.microsoft.com/office/drawing/2014/main" id="{2D95BE52-9B97-49E9-96E6-76F8C2B58049}"/>
              </a:ext>
            </a:extLst>
          </p:cNvPr>
          <p:cNvSpPr/>
          <p:nvPr/>
        </p:nvSpPr>
        <p:spPr bwMode="gray">
          <a:xfrm>
            <a:off x="366702" y="2094326"/>
            <a:ext cx="5544003" cy="3985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5" name="Textfeld 4">
            <a:extLst>
              <a:ext uri="{FF2B5EF4-FFF2-40B4-BE49-F238E27FC236}">
                <a16:creationId xmlns:a16="http://schemas.microsoft.com/office/drawing/2014/main" id="{C394222D-ED73-48DE-81EE-7D12A8FE500E}"/>
              </a:ext>
            </a:extLst>
          </p:cNvPr>
          <p:cNvSpPr txBox="1"/>
          <p:nvPr/>
        </p:nvSpPr>
        <p:spPr bwMode="gray">
          <a:xfrm>
            <a:off x="376801" y="5609979"/>
            <a:ext cx="10297144" cy="288032"/>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de-DE" sz="1300" dirty="0">
                <a:latin typeface="+mj-lt"/>
              </a:rPr>
              <a:t>Alterations of global functional connectivity and within network connectivity are less frequently observed with 36 parameter nuisance regression</a:t>
            </a:r>
          </a:p>
          <a:p>
            <a:pPr>
              <a:lnSpc>
                <a:spcPct val="105000"/>
              </a:lnSpc>
            </a:pPr>
            <a:endParaRPr lang="de-DE" sz="1200" dirty="0">
              <a:latin typeface="+mj-lt"/>
            </a:endParaRPr>
          </a:p>
          <a:p>
            <a:pPr>
              <a:lnSpc>
                <a:spcPct val="105000"/>
              </a:lnSpc>
            </a:pPr>
            <a:endParaRPr lang="de-DE" sz="1200" dirty="0">
              <a:latin typeface="+mj-lt"/>
            </a:endParaRPr>
          </a:p>
        </p:txBody>
      </p:sp>
      <p:sp>
        <p:nvSpPr>
          <p:cNvPr id="11" name="Rechteck 10">
            <a:extLst>
              <a:ext uri="{FF2B5EF4-FFF2-40B4-BE49-F238E27FC236}">
                <a16:creationId xmlns:a16="http://schemas.microsoft.com/office/drawing/2014/main" id="{6992E590-9EE7-4083-ACF6-72036A74F89D}"/>
              </a:ext>
            </a:extLst>
          </p:cNvPr>
          <p:cNvSpPr/>
          <p:nvPr/>
        </p:nvSpPr>
        <p:spPr bwMode="gray">
          <a:xfrm>
            <a:off x="6097587" y="2094325"/>
            <a:ext cx="5544003" cy="3985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4" name="Rechteck 13">
            <a:extLst>
              <a:ext uri="{FF2B5EF4-FFF2-40B4-BE49-F238E27FC236}">
                <a16:creationId xmlns:a16="http://schemas.microsoft.com/office/drawing/2014/main" id="{4262377D-009D-4F55-BCA9-76403E347058}"/>
              </a:ext>
            </a:extLst>
          </p:cNvPr>
          <p:cNvSpPr/>
          <p:nvPr/>
        </p:nvSpPr>
        <p:spPr bwMode="gray">
          <a:xfrm>
            <a:off x="6087488" y="2716380"/>
            <a:ext cx="5544003" cy="551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5" name="Rechteck 14">
            <a:extLst>
              <a:ext uri="{FF2B5EF4-FFF2-40B4-BE49-F238E27FC236}">
                <a16:creationId xmlns:a16="http://schemas.microsoft.com/office/drawing/2014/main" id="{7A647825-2504-448E-9ABF-8D64DB3BD22E}"/>
              </a:ext>
            </a:extLst>
          </p:cNvPr>
          <p:cNvSpPr/>
          <p:nvPr/>
        </p:nvSpPr>
        <p:spPr bwMode="gray">
          <a:xfrm>
            <a:off x="3073251" y="2094324"/>
            <a:ext cx="1368152" cy="313487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6" name="Rechteck 15">
            <a:extLst>
              <a:ext uri="{FF2B5EF4-FFF2-40B4-BE49-F238E27FC236}">
                <a16:creationId xmlns:a16="http://schemas.microsoft.com/office/drawing/2014/main" id="{5974F60E-0691-4877-AA79-0842F424696D}"/>
              </a:ext>
            </a:extLst>
          </p:cNvPr>
          <p:cNvSpPr/>
          <p:nvPr/>
        </p:nvSpPr>
        <p:spPr bwMode="gray">
          <a:xfrm>
            <a:off x="8761883" y="2094326"/>
            <a:ext cx="1440160" cy="32402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6" name="Textfeld 5">
            <a:extLst>
              <a:ext uri="{FF2B5EF4-FFF2-40B4-BE49-F238E27FC236}">
                <a16:creationId xmlns:a16="http://schemas.microsoft.com/office/drawing/2014/main" id="{4F9700D7-C2B1-4EA6-8379-105C5C5A5CE4}"/>
              </a:ext>
            </a:extLst>
          </p:cNvPr>
          <p:cNvSpPr txBox="1"/>
          <p:nvPr/>
        </p:nvSpPr>
        <p:spPr bwMode="gray">
          <a:xfrm>
            <a:off x="366702" y="5959775"/>
            <a:ext cx="8784976" cy="312691"/>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en-US" sz="1300" dirty="0">
                <a:latin typeface="+mj-lt"/>
              </a:rPr>
              <a:t>Overall, changes in functional connectivity with signet matrices can be observed least frequently in both denoising methods</a:t>
            </a:r>
            <a:endParaRPr lang="de-DE" sz="1300" dirty="0" err="1">
              <a:latin typeface="+mj-lt"/>
            </a:endParaRPr>
          </a:p>
        </p:txBody>
      </p:sp>
      <p:sp>
        <p:nvSpPr>
          <p:cNvPr id="17" name="Textfeld 16">
            <a:extLst>
              <a:ext uri="{FF2B5EF4-FFF2-40B4-BE49-F238E27FC236}">
                <a16:creationId xmlns:a16="http://schemas.microsoft.com/office/drawing/2014/main" id="{501D5E1A-8894-4D41-A5FE-EA434A87053D}"/>
              </a:ext>
            </a:extLst>
          </p:cNvPr>
          <p:cNvSpPr txBox="1"/>
          <p:nvPr/>
        </p:nvSpPr>
        <p:spPr bwMode="gray">
          <a:xfrm>
            <a:off x="357671" y="6328801"/>
            <a:ext cx="9043253" cy="354809"/>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en-US" sz="1300" dirty="0">
                <a:latin typeface="+mj-lt"/>
              </a:rPr>
              <a:t>The alteration in functional segregation with age, especially of default, dorsal and salience network proves to be relatively robust across both denoising procedures, different matrices and thresholds.</a:t>
            </a:r>
            <a:endParaRPr lang="de-DE" sz="1300" dirty="0" err="1">
              <a:latin typeface="+mj-lt"/>
            </a:endParaRPr>
          </a:p>
        </p:txBody>
      </p:sp>
    </p:spTree>
    <p:extLst>
      <p:ext uri="{BB962C8B-B14F-4D97-AF65-F5344CB8AC3E}">
        <p14:creationId xmlns:p14="http://schemas.microsoft.com/office/powerpoint/2010/main" val="331355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p:bldP spid="11" grpId="0" animBg="1"/>
      <p:bldP spid="14" grpId="0" animBg="1"/>
      <p:bldP spid="15" grpId="0" animBg="1"/>
      <p:bldP spid="16" grpId="0" animBg="1"/>
      <p:bldP spid="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64CAA6-8909-4937-B728-00CA6E01C41A}"/>
              </a:ext>
            </a:extLst>
          </p:cNvPr>
          <p:cNvSpPr>
            <a:spLocks noGrp="1"/>
          </p:cNvSpPr>
          <p:nvPr>
            <p:ph type="title"/>
          </p:nvPr>
        </p:nvSpPr>
        <p:spPr>
          <a:xfrm>
            <a:off x="418091" y="922891"/>
            <a:ext cx="11376000" cy="720000"/>
          </a:xfrm>
        </p:spPr>
        <p:txBody>
          <a:bodyPr/>
          <a:lstStyle/>
          <a:p>
            <a:r>
              <a:rPr lang="de-DE" dirty="0" err="1"/>
              <a:t>Literature</a:t>
            </a:r>
            <a:endParaRPr lang="de-DE" dirty="0"/>
          </a:p>
        </p:txBody>
      </p:sp>
      <p:sp>
        <p:nvSpPr>
          <p:cNvPr id="4" name="Inhaltsplatzhalter 3">
            <a:extLst>
              <a:ext uri="{FF2B5EF4-FFF2-40B4-BE49-F238E27FC236}">
                <a16:creationId xmlns:a16="http://schemas.microsoft.com/office/drawing/2014/main" id="{864C75DA-8920-4FAC-9E53-8B90C4271B46}"/>
              </a:ext>
            </a:extLst>
          </p:cNvPr>
          <p:cNvSpPr>
            <a:spLocks noGrp="1"/>
          </p:cNvSpPr>
          <p:nvPr>
            <p:ph sz="half" idx="2"/>
          </p:nvPr>
        </p:nvSpPr>
        <p:spPr>
          <a:xfrm>
            <a:off x="418091" y="1484784"/>
            <a:ext cx="7200800" cy="4248000"/>
          </a:xfrm>
        </p:spPr>
        <p:txBody>
          <a:bodyPr/>
          <a:lstStyle/>
          <a:p>
            <a:pPr marL="285750" indent="-285750">
              <a:lnSpc>
                <a:spcPct val="107000"/>
              </a:lnSpc>
              <a:spcAft>
                <a:spcPts val="800"/>
              </a:spcAft>
              <a:buFont typeface="Arial" panose="020B0604020202020204" pitchFamily="34" charset="0"/>
              <a:buChar char="•"/>
            </a:pPr>
            <a:r>
              <a:rPr lang="en-GB" sz="1400" b="1" u="sng"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Influence of structural and functional brain connectivity on age-related differences in fluid cognition (</a:t>
            </a:r>
            <a:r>
              <a:rPr lang="en-GB" sz="1400" b="1"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David J. Madden 2020)</a:t>
            </a:r>
          </a:p>
          <a:p>
            <a:pPr marL="501713" lvl="2" indent="-285750">
              <a:lnSpc>
                <a:spcPct val="107000"/>
              </a:lnSpc>
              <a:spcAft>
                <a:spcPts val="800"/>
              </a:spcAft>
              <a:buFont typeface="Wingdings" panose="05000000000000000000" pitchFamily="2" charset="2"/>
              <a:buChar char="Ø"/>
            </a:pPr>
            <a:r>
              <a:rPr lang="en-US" sz="1400" dirty="0">
                <a:solidFill>
                  <a:schemeClr val="tx1"/>
                </a:solidFill>
                <a:effectLst/>
                <a:ea typeface="Calibri" panose="020F0502020204030204" pitchFamily="34" charset="0"/>
                <a:cs typeface="Times New Roman" panose="02020603050405020304" pitchFamily="18" charset="0"/>
              </a:rPr>
              <a:t>Analysis of structural graph </a:t>
            </a:r>
            <a:r>
              <a:rPr lang="en-US" sz="1400" dirty="0" err="1">
                <a:solidFill>
                  <a:schemeClr val="tx1"/>
                </a:solidFill>
                <a:effectLst/>
                <a:ea typeface="Calibri" panose="020F0502020204030204" pitchFamily="34" charset="0"/>
                <a:cs typeface="Times New Roman" panose="02020603050405020304" pitchFamily="18" charset="0"/>
              </a:rPr>
              <a:t>paramaters</a:t>
            </a:r>
            <a:r>
              <a:rPr lang="en-US" sz="1400" dirty="0">
                <a:solidFill>
                  <a:schemeClr val="tx1"/>
                </a:solidFill>
                <a:effectLst/>
                <a:ea typeface="Calibri" panose="020F0502020204030204" pitchFamily="34" charset="0"/>
                <a:cs typeface="Times New Roman" panose="02020603050405020304" pitchFamily="18" charset="0"/>
              </a:rPr>
              <a:t> as mediators between age and functional segregation &gt;&gt; no significant results</a:t>
            </a:r>
          </a:p>
          <a:p>
            <a:pPr marL="285750" indent="-285750">
              <a:lnSpc>
                <a:spcPct val="107000"/>
              </a:lnSpc>
              <a:spcAft>
                <a:spcPts val="800"/>
              </a:spcAft>
              <a:buFont typeface="Arial" panose="020B0604020202020204" pitchFamily="34" charset="0"/>
              <a:buChar char="•"/>
            </a:pPr>
            <a:r>
              <a:rPr lang="en-GB" sz="1400" b="1" u="sng"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Age-related differences in functional brain network segregation are consistent with a cascade of cerebrovascular, structural, and cognitive effect (</a:t>
            </a:r>
            <a:r>
              <a:rPr lang="en-GB" sz="1400" b="1" dirty="0">
                <a:solidFill>
                  <a:schemeClr val="tx1"/>
                </a:solidFill>
                <a:effectLst/>
                <a:latin typeface="Calibri Light" panose="020F0302020204030204" pitchFamily="34" charset="0"/>
                <a:ea typeface="Calibri" panose="020F0502020204030204" pitchFamily="34" charset="0"/>
                <a:cs typeface="Times New Roman" panose="02020603050405020304" pitchFamily="18" charset="0"/>
              </a:rPr>
              <a:t>Tania S. Kong 2019)</a:t>
            </a:r>
          </a:p>
          <a:p>
            <a:pPr marL="501713" lvl="2" indent="-285750">
              <a:lnSpc>
                <a:spcPct val="107000"/>
              </a:lnSpc>
              <a:spcAft>
                <a:spcPts val="800"/>
              </a:spcAft>
              <a:buFont typeface="Wingdings" panose="05000000000000000000" pitchFamily="2" charset="2"/>
              <a:buChar char="Ø"/>
            </a:pPr>
            <a:r>
              <a:rPr lang="en-US" sz="1400" dirty="0">
                <a:solidFill>
                  <a:schemeClr val="tx1"/>
                </a:solidFill>
                <a:effectLst/>
                <a:ea typeface="Calibri" panose="020F0502020204030204" pitchFamily="34" charset="0"/>
                <a:cs typeface="Times New Roman" panose="02020603050405020304" pitchFamily="18" charset="0"/>
              </a:rPr>
              <a:t>Reduced cerebrovascular elasticity, leading to increased cortical atrophy and white matter abnormalities, which, in turn, are linked to reduced network segregation and decreases in cognitive performance</a:t>
            </a:r>
          </a:p>
          <a:p>
            <a:pPr marL="285750" lvl="1" indent="-285750">
              <a:lnSpc>
                <a:spcPct val="107000"/>
              </a:lnSpc>
              <a:spcAft>
                <a:spcPts val="800"/>
              </a:spcAft>
              <a:buFont typeface="Arial" panose="020B0604020202020204" pitchFamily="34" charset="0"/>
              <a:buChar char="•"/>
            </a:pPr>
            <a:r>
              <a:rPr lang="en-US" sz="1400" b="1" u="sng" dirty="0">
                <a:effectLst/>
                <a:ea typeface="Calibri" panose="020F0502020204030204" pitchFamily="34" charset="0"/>
                <a:cs typeface="Times New Roman" panose="02020603050405020304" pitchFamily="18" charset="0"/>
              </a:rPr>
              <a:t>When functional blurring becomes deleterious: Reduced system segregation is associated with less white matter integrity and cognitive decline in aging </a:t>
            </a:r>
            <a:r>
              <a:rPr lang="en-US" sz="1400" b="1" dirty="0">
                <a:effectLst/>
                <a:ea typeface="Calibri" panose="020F0502020204030204" pitchFamily="34" charset="0"/>
                <a:cs typeface="Times New Roman" panose="02020603050405020304" pitchFamily="18" charset="0"/>
              </a:rPr>
              <a:t>(R. </a:t>
            </a:r>
            <a:r>
              <a:rPr lang="en-US" sz="1400" b="1" dirty="0" err="1">
                <a:effectLst/>
                <a:ea typeface="Calibri" panose="020F0502020204030204" pitchFamily="34" charset="0"/>
                <a:cs typeface="Times New Roman" panose="02020603050405020304" pitchFamily="18" charset="0"/>
              </a:rPr>
              <a:t>Perderson</a:t>
            </a:r>
            <a:r>
              <a:rPr lang="en-US" sz="1400" b="1" dirty="0">
                <a:effectLst/>
                <a:ea typeface="Calibri" panose="020F0502020204030204" pitchFamily="34" charset="0"/>
                <a:cs typeface="Times New Roman" panose="02020603050405020304" pitchFamily="18" charset="0"/>
              </a:rPr>
              <a:t> 2021)</a:t>
            </a:r>
          </a:p>
          <a:p>
            <a:pPr marL="501713" lvl="2" indent="-285750" algn="just">
              <a:lnSpc>
                <a:spcPct val="107000"/>
              </a:lnSpc>
              <a:spcAft>
                <a:spcPts val="800"/>
              </a:spcAft>
              <a:buFont typeface="Wingdings" panose="05000000000000000000" pitchFamily="2" charset="2"/>
              <a:buChar char="Ø"/>
            </a:pPr>
            <a:r>
              <a:rPr lang="en-US" sz="1400" dirty="0">
                <a:effectLst/>
                <a:ea typeface="Calibri" panose="020F0502020204030204" pitchFamily="34" charset="0"/>
                <a:cs typeface="Times New Roman" panose="02020603050405020304" pitchFamily="18" charset="0"/>
              </a:rPr>
              <a:t>(</a:t>
            </a:r>
            <a:r>
              <a:rPr lang="en-US" sz="1400" dirty="0" err="1">
                <a:effectLst/>
                <a:ea typeface="Calibri" panose="020F0502020204030204" pitchFamily="34" charset="0"/>
                <a:cs typeface="Times New Roman" panose="02020603050405020304" pitchFamily="18" charset="0"/>
              </a:rPr>
              <a:t>Longtidudinal</a:t>
            </a:r>
            <a:r>
              <a:rPr lang="en-US" sz="1400" dirty="0">
                <a:effectLst/>
                <a:ea typeface="Calibri" panose="020F0502020204030204" pitchFamily="34" charset="0"/>
                <a:cs typeface="Times New Roman" panose="02020603050405020304" pitchFamily="18" charset="0"/>
              </a:rPr>
              <a:t>, </a:t>
            </a:r>
            <a:r>
              <a:rPr lang="en-US" sz="1400" dirty="0">
                <a:ea typeface="Calibri" panose="020F0502020204030204" pitchFamily="34" charset="0"/>
                <a:cs typeface="Times New Roman" panose="02020603050405020304" pitchFamily="18" charset="0"/>
              </a:rPr>
              <a:t>3 measurements in 10 years, </a:t>
            </a:r>
            <a:r>
              <a:rPr lang="en-US" sz="1400" dirty="0">
                <a:effectLst/>
                <a:ea typeface="Calibri" panose="020F0502020204030204" pitchFamily="34" charset="0"/>
                <a:cs typeface="Times New Roman" panose="02020603050405020304" pitchFamily="18" charset="0"/>
              </a:rPr>
              <a:t>n =264) Age-related decline in functional segregation is party accounted for by white matter integrity changes, suggesting a cascade of structural and functional changes resulting in cognitive decline in aging</a:t>
            </a:r>
            <a:endParaRPr lang="de-DE" sz="1400" dirty="0">
              <a:effectLst/>
              <a:ea typeface="Calibri" panose="020F0502020204030204" pitchFamily="34" charset="0"/>
              <a:cs typeface="Times New Roman" panose="02020603050405020304" pitchFamily="18" charset="0"/>
            </a:endParaRPr>
          </a:p>
          <a:p>
            <a:pPr marL="285750" lvl="1" indent="-285750">
              <a:lnSpc>
                <a:spcPct val="107000"/>
              </a:lnSpc>
              <a:spcAft>
                <a:spcPts val="800"/>
              </a:spcAft>
              <a:buFont typeface="Arial" panose="020B0604020202020204" pitchFamily="34" charset="0"/>
              <a:buChar char="•"/>
            </a:pPr>
            <a:endParaRPr lang="de-DE" sz="14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de-DE" dirty="0">
              <a:solidFill>
                <a:schemeClr val="tx1"/>
              </a:solidFill>
            </a:endParaRPr>
          </a:p>
        </p:txBody>
      </p:sp>
      <p:sp>
        <p:nvSpPr>
          <p:cNvPr id="5" name="Datumsplatzhalter 4">
            <a:extLst>
              <a:ext uri="{FF2B5EF4-FFF2-40B4-BE49-F238E27FC236}">
                <a16:creationId xmlns:a16="http://schemas.microsoft.com/office/drawing/2014/main" id="{B3AEB752-ADC3-4ABC-9257-678AB7A0E859}"/>
              </a:ext>
            </a:extLst>
          </p:cNvPr>
          <p:cNvSpPr>
            <a:spLocks noGrp="1"/>
          </p:cNvSpPr>
          <p:nvPr>
            <p:ph type="dt" sz="half" idx="10"/>
          </p:nvPr>
        </p:nvSpPr>
        <p:spPr/>
        <p:txBody>
          <a:bodyPr/>
          <a:lstStyle/>
          <a:p>
            <a:r>
              <a:rPr lang="de-DE" dirty="0"/>
              <a:t>Autor (Maximilian Schulz)</a:t>
            </a:r>
          </a:p>
        </p:txBody>
      </p:sp>
      <p:sp>
        <p:nvSpPr>
          <p:cNvPr id="6" name="Fußzeilenplatzhalter 5">
            <a:extLst>
              <a:ext uri="{FF2B5EF4-FFF2-40B4-BE49-F238E27FC236}">
                <a16:creationId xmlns:a16="http://schemas.microsoft.com/office/drawing/2014/main" id="{4A990C17-9CD9-4BCD-9029-77AE5A2CB62D}"/>
              </a:ext>
            </a:extLst>
          </p:cNvPr>
          <p:cNvSpPr>
            <a:spLocks noGrp="1"/>
          </p:cNvSpPr>
          <p:nvPr>
            <p:ph type="ftr" sz="quarter" idx="11"/>
          </p:nvPr>
        </p:nvSpPr>
        <p:spPr>
          <a:xfrm>
            <a:off x="5953571" y="332656"/>
            <a:ext cx="5472032" cy="216024"/>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ED050DB5-18B2-4324-A9DA-734BC5C88AE3}"/>
              </a:ext>
            </a:extLst>
          </p:cNvPr>
          <p:cNvSpPr>
            <a:spLocks noGrp="1"/>
          </p:cNvSpPr>
          <p:nvPr>
            <p:ph type="sldNum" sz="quarter" idx="12"/>
          </p:nvPr>
        </p:nvSpPr>
        <p:spPr/>
        <p:txBody>
          <a:bodyPr/>
          <a:lstStyle/>
          <a:p>
            <a:fld id="{9B00EF49-7894-4F53-A8DD-F7DB3BFC5032}" type="slidenum">
              <a:rPr lang="de-DE" smtClean="0"/>
              <a:t>20</a:t>
            </a:fld>
            <a:endParaRPr lang="de-DE" dirty="0"/>
          </a:p>
        </p:txBody>
      </p:sp>
      <p:sp>
        <p:nvSpPr>
          <p:cNvPr id="8" name="Rechteck 7">
            <a:extLst>
              <a:ext uri="{FF2B5EF4-FFF2-40B4-BE49-F238E27FC236}">
                <a16:creationId xmlns:a16="http://schemas.microsoft.com/office/drawing/2014/main" id="{D4B82258-14EB-4451-A250-2AE16262908C}"/>
              </a:ext>
            </a:extLst>
          </p:cNvPr>
          <p:cNvSpPr/>
          <p:nvPr/>
        </p:nvSpPr>
        <p:spPr bwMode="gray">
          <a:xfrm>
            <a:off x="378395" y="4390631"/>
            <a:ext cx="7447384" cy="1389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Tree>
    <p:extLst>
      <p:ext uri="{BB962C8B-B14F-4D97-AF65-F5344CB8AC3E}">
        <p14:creationId xmlns:p14="http://schemas.microsoft.com/office/powerpoint/2010/main" val="2999599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6D718807-7EB6-40B8-9B62-5846507E6CEC}"/>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6" name="Fußzeilenplatzhalter 5">
            <a:extLst>
              <a:ext uri="{FF2B5EF4-FFF2-40B4-BE49-F238E27FC236}">
                <a16:creationId xmlns:a16="http://schemas.microsoft.com/office/drawing/2014/main" id="{7427B01F-7E07-4BB0-A664-427650B280A6}"/>
              </a:ext>
            </a:extLst>
          </p:cNvPr>
          <p:cNvSpPr>
            <a:spLocks noGrp="1"/>
          </p:cNvSpPr>
          <p:nvPr>
            <p:ph type="ftr" sz="quarter" idx="11"/>
          </p:nvPr>
        </p:nvSpPr>
        <p:spPr>
          <a:xfrm>
            <a:off x="6241603" y="332656"/>
            <a:ext cx="5184000" cy="216000"/>
          </a:xfrm>
        </p:spPr>
        <p:txBody>
          <a:bodyPr anchor="t">
            <a:normAutofit/>
          </a:bodyPr>
          <a:lstStyle/>
          <a:p>
            <a:pPr>
              <a:spcAft>
                <a:spcPts val="600"/>
              </a:spcAft>
            </a:pPr>
            <a:r>
              <a:rPr lang="de-DE"/>
              <a:t>Fußzeile (Titel der Präsentation)</a:t>
            </a:r>
          </a:p>
        </p:txBody>
      </p:sp>
      <p:sp>
        <p:nvSpPr>
          <p:cNvPr id="7" name="Foliennummernplatzhalter 6">
            <a:extLst>
              <a:ext uri="{FF2B5EF4-FFF2-40B4-BE49-F238E27FC236}">
                <a16:creationId xmlns:a16="http://schemas.microsoft.com/office/drawing/2014/main" id="{C31C8020-27F4-4147-A9DD-38DBAA3167D5}"/>
              </a:ext>
            </a:extLst>
          </p:cNvPr>
          <p:cNvSpPr>
            <a:spLocks noGrp="1"/>
          </p:cNvSpPr>
          <p:nvPr>
            <p:ph type="sldNum" sz="quarter" idx="12"/>
          </p:nvPr>
        </p:nvSpPr>
        <p:spPr>
          <a:xfrm>
            <a:off x="11426219" y="332656"/>
            <a:ext cx="360000" cy="216000"/>
          </a:xfrm>
        </p:spPr>
        <p:txBody>
          <a:bodyPr anchor="t">
            <a:normAutofit/>
          </a:bodyPr>
          <a:lstStyle/>
          <a:p>
            <a:pPr>
              <a:spcAft>
                <a:spcPts val="600"/>
              </a:spcAft>
            </a:pPr>
            <a:fld id="{9B00EF49-7894-4F53-A8DD-F7DB3BFC5032}" type="slidenum">
              <a:rPr lang="de-DE" smtClean="0"/>
              <a:pPr>
                <a:spcAft>
                  <a:spcPts val="600"/>
                </a:spcAft>
              </a:pPr>
              <a:t>21</a:t>
            </a:fld>
            <a:endParaRPr lang="de-DE"/>
          </a:p>
        </p:txBody>
      </p:sp>
      <p:graphicFrame>
        <p:nvGraphicFramePr>
          <p:cNvPr id="2" name="Tabelle 1">
            <a:extLst>
              <a:ext uri="{FF2B5EF4-FFF2-40B4-BE49-F238E27FC236}">
                <a16:creationId xmlns:a16="http://schemas.microsoft.com/office/drawing/2014/main" id="{C4655876-7198-47B9-9453-A8518305E1C8}"/>
              </a:ext>
            </a:extLst>
          </p:cNvPr>
          <p:cNvGraphicFramePr>
            <a:graphicFrameLocks noGrp="1"/>
          </p:cNvGraphicFramePr>
          <p:nvPr>
            <p:extLst>
              <p:ext uri="{D42A27DB-BD31-4B8C-83A1-F6EECF244321}">
                <p14:modId xmlns:p14="http://schemas.microsoft.com/office/powerpoint/2010/main" val="3573526090"/>
              </p:ext>
            </p:extLst>
          </p:nvPr>
        </p:nvGraphicFramePr>
        <p:xfrm>
          <a:off x="6265421" y="3349426"/>
          <a:ext cx="5544007" cy="2640066"/>
        </p:xfrm>
        <a:graphic>
          <a:graphicData uri="http://schemas.openxmlformats.org/drawingml/2006/table">
            <a:tbl>
              <a:tblPr firstRow="1" firstCol="1" bandRow="1"/>
              <a:tblGrid>
                <a:gridCol w="722246">
                  <a:extLst>
                    <a:ext uri="{9D8B030D-6E8A-4147-A177-3AD203B41FA5}">
                      <a16:colId xmlns:a16="http://schemas.microsoft.com/office/drawing/2014/main" val="1969927510"/>
                    </a:ext>
                  </a:extLst>
                </a:gridCol>
                <a:gridCol w="532182">
                  <a:extLst>
                    <a:ext uri="{9D8B030D-6E8A-4147-A177-3AD203B41FA5}">
                      <a16:colId xmlns:a16="http://schemas.microsoft.com/office/drawing/2014/main" val="2178471534"/>
                    </a:ext>
                  </a:extLst>
                </a:gridCol>
                <a:gridCol w="532182">
                  <a:extLst>
                    <a:ext uri="{9D8B030D-6E8A-4147-A177-3AD203B41FA5}">
                      <a16:colId xmlns:a16="http://schemas.microsoft.com/office/drawing/2014/main" val="2376732318"/>
                    </a:ext>
                  </a:extLst>
                </a:gridCol>
                <a:gridCol w="532182">
                  <a:extLst>
                    <a:ext uri="{9D8B030D-6E8A-4147-A177-3AD203B41FA5}">
                      <a16:colId xmlns:a16="http://schemas.microsoft.com/office/drawing/2014/main" val="2716355781"/>
                    </a:ext>
                  </a:extLst>
                </a:gridCol>
                <a:gridCol w="532182">
                  <a:extLst>
                    <a:ext uri="{9D8B030D-6E8A-4147-A177-3AD203B41FA5}">
                      <a16:colId xmlns:a16="http://schemas.microsoft.com/office/drawing/2014/main" val="3051276823"/>
                    </a:ext>
                  </a:extLst>
                </a:gridCol>
                <a:gridCol w="532182">
                  <a:extLst>
                    <a:ext uri="{9D8B030D-6E8A-4147-A177-3AD203B41FA5}">
                      <a16:colId xmlns:a16="http://schemas.microsoft.com/office/drawing/2014/main" val="3700941122"/>
                    </a:ext>
                  </a:extLst>
                </a:gridCol>
                <a:gridCol w="532182">
                  <a:extLst>
                    <a:ext uri="{9D8B030D-6E8A-4147-A177-3AD203B41FA5}">
                      <a16:colId xmlns:a16="http://schemas.microsoft.com/office/drawing/2014/main" val="3482736684"/>
                    </a:ext>
                  </a:extLst>
                </a:gridCol>
                <a:gridCol w="564305">
                  <a:extLst>
                    <a:ext uri="{9D8B030D-6E8A-4147-A177-3AD203B41FA5}">
                      <a16:colId xmlns:a16="http://schemas.microsoft.com/office/drawing/2014/main" val="2039854889"/>
                    </a:ext>
                  </a:extLst>
                </a:gridCol>
                <a:gridCol w="532182">
                  <a:extLst>
                    <a:ext uri="{9D8B030D-6E8A-4147-A177-3AD203B41FA5}">
                      <a16:colId xmlns:a16="http://schemas.microsoft.com/office/drawing/2014/main" val="2478829041"/>
                    </a:ext>
                  </a:extLst>
                </a:gridCol>
                <a:gridCol w="532182">
                  <a:extLst>
                    <a:ext uri="{9D8B030D-6E8A-4147-A177-3AD203B41FA5}">
                      <a16:colId xmlns:a16="http://schemas.microsoft.com/office/drawing/2014/main" val="2034279592"/>
                    </a:ext>
                  </a:extLst>
                </a:gridCol>
              </a:tblGrid>
              <a:tr h="408263">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Aroma</a:t>
                      </a:r>
                      <a:endParaRPr lang="de-DE" sz="12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700" b="0" i="0" u="none" strike="noStrike">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700" b="0" i="0" u="none" strike="noStrike">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Without</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negative</a:t>
                      </a:r>
                      <a:endParaRPr lang="de-DE" sz="700" b="0" i="0" u="none" strike="noStrike" dirty="0">
                        <a:effectLst/>
                        <a:latin typeface="Arial" panose="020B0604020202020204" pitchFamily="34" charset="0"/>
                      </a:endParaRPr>
                    </a:p>
                    <a:p>
                      <a:pPr algn="l" fontAlgn="t">
                        <a:lnSpc>
                          <a:spcPct val="107000"/>
                        </a:lnSpc>
                        <a:spcBef>
                          <a:spcPts val="0"/>
                        </a:spcBef>
                        <a:spcAft>
                          <a:spcPts val="800"/>
                        </a:spcAft>
                      </a:pP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dirty="0">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31687033"/>
                  </a:ext>
                </a:extLst>
              </a:tr>
              <a:tr h="351424">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Mediation</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90%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0764242"/>
                  </a:ext>
                </a:extLst>
              </a:tr>
              <a:tr h="156458">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p-Value</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2836748673"/>
                  </a:ext>
                </a:extLst>
              </a:tr>
              <a:tr h="337238">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Segregation</a:t>
                      </a:r>
                    </a:p>
                    <a:p>
                      <a:pPr algn="l" fontAlgn="t">
                        <a:lnSpc>
                          <a:spcPct val="107000"/>
                        </a:lnSpc>
                        <a:spcBef>
                          <a:spcPts val="0"/>
                        </a:spcBef>
                        <a:spcAft>
                          <a:spcPts val="800"/>
                        </a:spcAft>
                      </a:pPr>
                      <a:r>
                        <a:rPr lang="en-US" sz="700" b="0" i="0" u="none" strike="noStrike" dirty="0">
                          <a:effectLst/>
                          <a:latin typeface="Arial" panose="020B0604020202020204" pitchFamily="34" charset="0"/>
                        </a:rPr>
                        <a:t>Global</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0" i="0" u="none" strike="noStrike" dirty="0">
                          <a:effectLst/>
                          <a:latin typeface="Arial" panose="020B0604020202020204" pitchFamily="34" charset="0"/>
                        </a:rPr>
                        <a:t>P = 0.5</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0.5</a:t>
                      </a:r>
                    </a:p>
                    <a:p>
                      <a:pPr algn="l" fontAlgn="t">
                        <a:lnSpc>
                          <a:spcPct val="107000"/>
                        </a:lnSpc>
                        <a:spcBef>
                          <a:spcPts val="0"/>
                        </a:spcBef>
                        <a:spcAft>
                          <a:spcPts val="800"/>
                        </a:spcAft>
                      </a:pP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0.8</a:t>
                      </a:r>
                    </a:p>
                    <a:p>
                      <a:pPr algn="l" fontAlgn="t">
                        <a:lnSpc>
                          <a:spcPct val="107000"/>
                        </a:lnSpc>
                        <a:spcBef>
                          <a:spcPts val="0"/>
                        </a:spcBef>
                        <a:spcAft>
                          <a:spcPts val="800"/>
                        </a:spcAft>
                      </a:pP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0.8</a:t>
                      </a:r>
                    </a:p>
                    <a:p>
                      <a:pPr algn="l" fontAlgn="t">
                        <a:lnSpc>
                          <a:spcPct val="107000"/>
                        </a:lnSpc>
                        <a:spcBef>
                          <a:spcPts val="0"/>
                        </a:spcBef>
                        <a:spcAft>
                          <a:spcPts val="800"/>
                        </a:spcAft>
                      </a:pP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0.2</a:t>
                      </a:r>
                    </a:p>
                    <a:p>
                      <a:pPr algn="l" fontAlgn="t">
                        <a:lnSpc>
                          <a:spcPct val="107000"/>
                        </a:lnSpc>
                        <a:spcBef>
                          <a:spcPts val="0"/>
                        </a:spcBef>
                        <a:spcAft>
                          <a:spcPts val="800"/>
                        </a:spcAft>
                      </a:pP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0.3</a:t>
                      </a:r>
                    </a:p>
                    <a:p>
                      <a:pPr algn="l" fontAlgn="t">
                        <a:lnSpc>
                          <a:spcPct val="107000"/>
                        </a:lnSpc>
                        <a:spcBef>
                          <a:spcPts val="0"/>
                        </a:spcBef>
                        <a:spcAft>
                          <a:spcPts val="800"/>
                        </a:spcAft>
                      </a:pP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0.05</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GB" sz="700" b="0" i="0" u="none" strike="noStrike" dirty="0">
                          <a:effectLst/>
                          <a:latin typeface="Arial" panose="020B0604020202020204" pitchFamily="34" charset="0"/>
                        </a:rPr>
                        <a:t>P = 0.037</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effectLst/>
                          <a:latin typeface="Arial" panose="020B0604020202020204" pitchFamily="34" charset="0"/>
                        </a:rPr>
                        <a:t>P = 0.9</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510116942"/>
                  </a:ext>
                </a:extLst>
              </a:tr>
              <a:tr h="341941">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0.023</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0.35</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239204736"/>
                  </a:ext>
                </a:extLst>
              </a:tr>
              <a:tr h="341941">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Dorsal</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0.098</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en-GB"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0.002</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564710019"/>
                  </a:ext>
                </a:extLst>
              </a:tr>
              <a:tr h="341941">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0.8</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1993448549"/>
                  </a:ext>
                </a:extLst>
              </a:tr>
              <a:tr h="341941">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0.7</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3440641412"/>
                  </a:ext>
                </a:extLst>
              </a:tr>
            </a:tbl>
          </a:graphicData>
        </a:graphic>
      </p:graphicFrame>
      <p:graphicFrame>
        <p:nvGraphicFramePr>
          <p:cNvPr id="11" name="Tabelle 10">
            <a:extLst>
              <a:ext uri="{FF2B5EF4-FFF2-40B4-BE49-F238E27FC236}">
                <a16:creationId xmlns:a16="http://schemas.microsoft.com/office/drawing/2014/main" id="{A02523A0-0425-4618-A904-330A7BABF8C6}"/>
              </a:ext>
            </a:extLst>
          </p:cNvPr>
          <p:cNvGraphicFramePr>
            <a:graphicFrameLocks noGrp="1"/>
          </p:cNvGraphicFramePr>
          <p:nvPr>
            <p:extLst>
              <p:ext uri="{D42A27DB-BD31-4B8C-83A1-F6EECF244321}">
                <p14:modId xmlns:p14="http://schemas.microsoft.com/office/powerpoint/2010/main" val="3787101231"/>
              </p:ext>
            </p:extLst>
          </p:nvPr>
        </p:nvGraphicFramePr>
        <p:xfrm>
          <a:off x="518327" y="3349427"/>
          <a:ext cx="5543998" cy="2633177"/>
        </p:xfrm>
        <a:graphic>
          <a:graphicData uri="http://schemas.openxmlformats.org/drawingml/2006/table">
            <a:tbl>
              <a:tblPr firstRow="1" firstCol="1" bandRow="1"/>
              <a:tblGrid>
                <a:gridCol w="722245">
                  <a:extLst>
                    <a:ext uri="{9D8B030D-6E8A-4147-A177-3AD203B41FA5}">
                      <a16:colId xmlns:a16="http://schemas.microsoft.com/office/drawing/2014/main" val="2147769006"/>
                    </a:ext>
                  </a:extLst>
                </a:gridCol>
                <a:gridCol w="532181">
                  <a:extLst>
                    <a:ext uri="{9D8B030D-6E8A-4147-A177-3AD203B41FA5}">
                      <a16:colId xmlns:a16="http://schemas.microsoft.com/office/drawing/2014/main" val="398317884"/>
                    </a:ext>
                  </a:extLst>
                </a:gridCol>
                <a:gridCol w="532181">
                  <a:extLst>
                    <a:ext uri="{9D8B030D-6E8A-4147-A177-3AD203B41FA5}">
                      <a16:colId xmlns:a16="http://schemas.microsoft.com/office/drawing/2014/main" val="3715099983"/>
                    </a:ext>
                  </a:extLst>
                </a:gridCol>
                <a:gridCol w="532181">
                  <a:extLst>
                    <a:ext uri="{9D8B030D-6E8A-4147-A177-3AD203B41FA5}">
                      <a16:colId xmlns:a16="http://schemas.microsoft.com/office/drawing/2014/main" val="3580605783"/>
                    </a:ext>
                  </a:extLst>
                </a:gridCol>
                <a:gridCol w="532181">
                  <a:extLst>
                    <a:ext uri="{9D8B030D-6E8A-4147-A177-3AD203B41FA5}">
                      <a16:colId xmlns:a16="http://schemas.microsoft.com/office/drawing/2014/main" val="486968693"/>
                    </a:ext>
                  </a:extLst>
                </a:gridCol>
                <a:gridCol w="532181">
                  <a:extLst>
                    <a:ext uri="{9D8B030D-6E8A-4147-A177-3AD203B41FA5}">
                      <a16:colId xmlns:a16="http://schemas.microsoft.com/office/drawing/2014/main" val="4095386707"/>
                    </a:ext>
                  </a:extLst>
                </a:gridCol>
                <a:gridCol w="532181">
                  <a:extLst>
                    <a:ext uri="{9D8B030D-6E8A-4147-A177-3AD203B41FA5}">
                      <a16:colId xmlns:a16="http://schemas.microsoft.com/office/drawing/2014/main" val="2488174227"/>
                    </a:ext>
                  </a:extLst>
                </a:gridCol>
                <a:gridCol w="564305">
                  <a:extLst>
                    <a:ext uri="{9D8B030D-6E8A-4147-A177-3AD203B41FA5}">
                      <a16:colId xmlns:a16="http://schemas.microsoft.com/office/drawing/2014/main" val="3090369099"/>
                    </a:ext>
                  </a:extLst>
                </a:gridCol>
                <a:gridCol w="532181">
                  <a:extLst>
                    <a:ext uri="{9D8B030D-6E8A-4147-A177-3AD203B41FA5}">
                      <a16:colId xmlns:a16="http://schemas.microsoft.com/office/drawing/2014/main" val="1876590160"/>
                    </a:ext>
                  </a:extLst>
                </a:gridCol>
                <a:gridCol w="532181">
                  <a:extLst>
                    <a:ext uri="{9D8B030D-6E8A-4147-A177-3AD203B41FA5}">
                      <a16:colId xmlns:a16="http://schemas.microsoft.com/office/drawing/2014/main" val="2119632193"/>
                    </a:ext>
                  </a:extLst>
                </a:gridCol>
              </a:tblGrid>
              <a:tr h="403706">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36 P </a:t>
                      </a:r>
                      <a:endParaRPr lang="de-DE" sz="12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700" b="0" i="0" u="none" strike="noStrike" dirty="0">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700" b="0" i="0" u="none" strike="noStrike" dirty="0">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Without</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negative</a:t>
                      </a:r>
                      <a:endParaRPr lang="de-DE" sz="700" b="0" i="0" u="none" strike="noStrike" dirty="0">
                        <a:effectLst/>
                        <a:latin typeface="Arial" panose="020B0604020202020204" pitchFamily="34" charset="0"/>
                      </a:endParaRPr>
                    </a:p>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77097" marR="77097" marT="38548" marB="3854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135594109"/>
                  </a:ext>
                </a:extLst>
              </a:tr>
              <a:tr h="347502">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Mediation</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90%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210793"/>
                  </a:ext>
                </a:extLst>
              </a:tr>
              <a:tr h="154712">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p-Value</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extLst>
                  <a:ext uri="{0D108BD9-81ED-4DB2-BD59-A6C34878D82A}">
                    <a16:rowId xmlns:a16="http://schemas.microsoft.com/office/drawing/2014/main" val="4261618998"/>
                  </a:ext>
                </a:extLst>
              </a:tr>
              <a:tr h="333474">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Segregation</a:t>
                      </a:r>
                    </a:p>
                    <a:p>
                      <a:pPr algn="l" fontAlgn="t">
                        <a:lnSpc>
                          <a:spcPct val="107000"/>
                        </a:lnSpc>
                        <a:spcBef>
                          <a:spcPts val="0"/>
                        </a:spcBef>
                        <a:spcAft>
                          <a:spcPts val="800"/>
                        </a:spcAft>
                      </a:pPr>
                      <a:r>
                        <a:rPr lang="en-US" sz="700" b="0" i="0" u="none" strike="noStrike" dirty="0">
                          <a:effectLst/>
                          <a:latin typeface="Arial" panose="020B0604020202020204" pitchFamily="34" charset="0"/>
                        </a:rPr>
                        <a:t>Global</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700" b="0" i="0" u="none" strike="noStrike" dirty="0">
                          <a:effectLst/>
                          <a:latin typeface="Calibri" panose="020F0502020204030204" pitchFamily="34" charset="0"/>
                          <a:cs typeface="Calibri" panose="020F0502020204030204" pitchFamily="34" charset="0"/>
                        </a:rPr>
                        <a:t>P = 0.05</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0.03</a:t>
                      </a:r>
                    </a:p>
                    <a:p>
                      <a:pPr algn="l" fontAlgn="t">
                        <a:lnSpc>
                          <a:spcPct val="107000"/>
                        </a:lnSpc>
                        <a:spcBef>
                          <a:spcPts val="0"/>
                        </a:spcBef>
                        <a:spcAft>
                          <a:spcPts val="800"/>
                        </a:spcAft>
                      </a:pPr>
                      <a:endParaRPr lang="en-GB" sz="700" b="0" i="0" u="none" strike="noStrike" dirty="0">
                        <a:effectLst/>
                        <a:latin typeface="Calibri" panose="020F0502020204030204" pitchFamily="34" charset="0"/>
                        <a:cs typeface="Calibri" panose="020F050202020403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0.8</a:t>
                      </a:r>
                      <a:endParaRPr lang="de-DE" sz="700" b="0" i="0" u="none" strike="noStrike" dirty="0">
                        <a:effectLst/>
                        <a:latin typeface="Arial" panose="020B0604020202020204" pitchFamily="34" charset="0"/>
                      </a:endParaRPr>
                    </a:p>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0.8</a:t>
                      </a:r>
                      <a:endParaRPr lang="de-DE" sz="700" b="0" i="0" u="none" strike="noStrike" dirty="0">
                        <a:effectLst/>
                        <a:latin typeface="Arial" panose="020B0604020202020204" pitchFamily="34" charset="0"/>
                      </a:endParaRPr>
                    </a:p>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Calibri" panose="020F0502020204030204" pitchFamily="34" charset="0"/>
                          <a:cs typeface="Calibri" panose="020F0502020204030204" pitchFamily="34" charset="0"/>
                        </a:rPr>
                        <a:t>P = 0.4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P = 0.024</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P =  0.07</a:t>
                      </a: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effectLst/>
                          <a:latin typeface="Arial" panose="020B0604020202020204" pitchFamily="34" charset="0"/>
                        </a:rPr>
                        <a:t>P = 0.124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166110809"/>
                  </a:ext>
                </a:extLst>
              </a:tr>
              <a:tr h="333474">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Default</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0.2</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312334247"/>
                  </a:ext>
                </a:extLst>
              </a:tr>
              <a:tr h="333474">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Dorsal</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0.001</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0.056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de-DE"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0.96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484658956"/>
                  </a:ext>
                </a:extLst>
              </a:tr>
              <a:tr h="333474">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0.003</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0.013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0.14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 &lt; 0.001</a:t>
                      </a:r>
                      <a:endParaRPr lang="en-US"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74C095"/>
                    </a:solidFill>
                  </a:tcPr>
                </a:tc>
                <a:extLst>
                  <a:ext uri="{0D108BD9-81ED-4DB2-BD59-A6C34878D82A}">
                    <a16:rowId xmlns:a16="http://schemas.microsoft.com/office/drawing/2014/main" val="2988845560"/>
                  </a:ext>
                </a:extLst>
              </a:tr>
              <a:tr h="333474">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Segregation</a:t>
                      </a:r>
                      <a:endParaRPr lang="en-US" sz="700" b="0" i="0" u="none" strike="noStrike">
                        <a:effectLst/>
                        <a:latin typeface="Arial" panose="020B0604020202020204" pitchFamily="34" charset="0"/>
                      </a:endParaRPr>
                    </a:p>
                    <a:p>
                      <a:pPr algn="l" fontAlgn="t">
                        <a:lnSpc>
                          <a:spcPct val="107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Control</a:t>
                      </a:r>
                      <a:endParaRPr lang="en-US" sz="700" b="0" i="0" u="none" strike="noStrike">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0.5</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en-GB"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0.07</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0.3</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0.6</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 = 0.4</a:t>
                      </a:r>
                      <a:endParaRPr lang="de-DE" sz="700" b="0" i="0" u="none" strike="noStrike" dirty="0">
                        <a:effectLst/>
                        <a:latin typeface="Arial" panose="020B0604020202020204" pitchFamily="34" charset="0"/>
                      </a:endParaRPr>
                    </a:p>
                  </a:txBody>
                  <a:tcPr marL="57823" marR="57823" marT="803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220319700"/>
                  </a:ext>
                </a:extLst>
              </a:tr>
            </a:tbl>
          </a:graphicData>
        </a:graphic>
      </p:graphicFrame>
      <p:grpSp>
        <p:nvGrpSpPr>
          <p:cNvPr id="10" name="Gruppieren 9">
            <a:extLst>
              <a:ext uri="{FF2B5EF4-FFF2-40B4-BE49-F238E27FC236}">
                <a16:creationId xmlns:a16="http://schemas.microsoft.com/office/drawing/2014/main" id="{D276C085-6811-4B0B-8AB8-076E1D916583}"/>
              </a:ext>
            </a:extLst>
          </p:cNvPr>
          <p:cNvGrpSpPr/>
          <p:nvPr/>
        </p:nvGrpSpPr>
        <p:grpSpPr>
          <a:xfrm>
            <a:off x="3073251" y="764704"/>
            <a:ext cx="5184000" cy="2215397"/>
            <a:chOff x="1952198" y="2085168"/>
            <a:chExt cx="7421618" cy="3201596"/>
          </a:xfrm>
        </p:grpSpPr>
        <p:grpSp>
          <p:nvGrpSpPr>
            <p:cNvPr id="13" name="Gruppieren 12">
              <a:extLst>
                <a:ext uri="{FF2B5EF4-FFF2-40B4-BE49-F238E27FC236}">
                  <a16:creationId xmlns:a16="http://schemas.microsoft.com/office/drawing/2014/main" id="{5C8DA4E7-E0C2-42E1-B04B-B7BEE706154C}"/>
                </a:ext>
              </a:extLst>
            </p:cNvPr>
            <p:cNvGrpSpPr/>
            <p:nvPr/>
          </p:nvGrpSpPr>
          <p:grpSpPr>
            <a:xfrm>
              <a:off x="1952198" y="4369346"/>
              <a:ext cx="7421618" cy="917418"/>
              <a:chOff x="1952198" y="4369346"/>
              <a:chExt cx="7421618" cy="917418"/>
            </a:xfrm>
          </p:grpSpPr>
          <p:sp>
            <p:nvSpPr>
              <p:cNvPr id="23" name="Textfeld 22">
                <a:extLst>
                  <a:ext uri="{FF2B5EF4-FFF2-40B4-BE49-F238E27FC236}">
                    <a16:creationId xmlns:a16="http://schemas.microsoft.com/office/drawing/2014/main" id="{CCC265C9-8156-4252-8E00-78A6E7CCE044}"/>
                  </a:ext>
                </a:extLst>
              </p:cNvPr>
              <p:cNvSpPr txBox="1"/>
              <p:nvPr/>
            </p:nvSpPr>
            <p:spPr>
              <a:xfrm>
                <a:off x="7615575" y="4399728"/>
                <a:ext cx="1440160" cy="537008"/>
              </a:xfrm>
              <a:prstGeom prst="rect">
                <a:avLst/>
              </a:prstGeom>
              <a:noFill/>
            </p:spPr>
            <p:txBody>
              <a:bodyPr wrap="square" rtlCol="0">
                <a:spAutoFit/>
              </a:bodyPr>
              <a:lstStyle/>
              <a:p>
                <a:r>
                  <a:rPr lang="de-DE" sz="1200" b="1" dirty="0">
                    <a:solidFill>
                      <a:srgbClr val="0070C0"/>
                    </a:solidFill>
                  </a:rPr>
                  <a:t>Functional Segregation</a:t>
                </a:r>
              </a:p>
            </p:txBody>
          </p:sp>
          <p:grpSp>
            <p:nvGrpSpPr>
              <p:cNvPr id="24" name="Gruppieren 23">
                <a:extLst>
                  <a:ext uri="{FF2B5EF4-FFF2-40B4-BE49-F238E27FC236}">
                    <a16:creationId xmlns:a16="http://schemas.microsoft.com/office/drawing/2014/main" id="{636941F5-E3A6-41C1-BBDB-30CD133B8C6E}"/>
                  </a:ext>
                </a:extLst>
              </p:cNvPr>
              <p:cNvGrpSpPr/>
              <p:nvPr/>
            </p:nvGrpSpPr>
            <p:grpSpPr>
              <a:xfrm>
                <a:off x="1952198" y="4369346"/>
                <a:ext cx="7421618" cy="917418"/>
                <a:chOff x="2530794" y="4109230"/>
                <a:chExt cx="7421618" cy="917418"/>
              </a:xfrm>
            </p:grpSpPr>
            <p:sp>
              <p:nvSpPr>
                <p:cNvPr id="25" name="Rechteck: abgerundete Ecken 24">
                  <a:extLst>
                    <a:ext uri="{FF2B5EF4-FFF2-40B4-BE49-F238E27FC236}">
                      <a16:creationId xmlns:a16="http://schemas.microsoft.com/office/drawing/2014/main" id="{6C688ABC-F291-480A-AC28-FA86F88BFC2F}"/>
                    </a:ext>
                  </a:extLst>
                </p:cNvPr>
                <p:cNvSpPr/>
                <p:nvPr/>
              </p:nvSpPr>
              <p:spPr>
                <a:xfrm>
                  <a:off x="2530794"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6" name="Gruppieren 25">
                  <a:extLst>
                    <a:ext uri="{FF2B5EF4-FFF2-40B4-BE49-F238E27FC236}">
                      <a16:creationId xmlns:a16="http://schemas.microsoft.com/office/drawing/2014/main" id="{EAD837AA-66FA-42CC-AC91-CB764FEF5A0A}"/>
                    </a:ext>
                  </a:extLst>
                </p:cNvPr>
                <p:cNvGrpSpPr/>
                <p:nvPr/>
              </p:nvGrpSpPr>
              <p:grpSpPr>
                <a:xfrm>
                  <a:off x="3221263" y="4109230"/>
                  <a:ext cx="6731149" cy="917418"/>
                  <a:chOff x="3221263" y="4109230"/>
                  <a:chExt cx="6731149" cy="917418"/>
                </a:xfrm>
              </p:grpSpPr>
              <p:sp>
                <p:nvSpPr>
                  <p:cNvPr id="27" name="Rechteck: abgerundete Ecken 26">
                    <a:extLst>
                      <a:ext uri="{FF2B5EF4-FFF2-40B4-BE49-F238E27FC236}">
                        <a16:creationId xmlns:a16="http://schemas.microsoft.com/office/drawing/2014/main" id="{714BD96B-E1EC-4C6C-A590-1B5D49B46322}"/>
                      </a:ext>
                    </a:extLst>
                  </p:cNvPr>
                  <p:cNvSpPr/>
                  <p:nvPr/>
                </p:nvSpPr>
                <p:spPr>
                  <a:xfrm>
                    <a:off x="7972662" y="4109230"/>
                    <a:ext cx="1979750" cy="917418"/>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5D47FE1B-931C-478C-A5E0-0C8DED93790C}"/>
                      </a:ext>
                    </a:extLst>
                  </p:cNvPr>
                  <p:cNvSpPr txBox="1"/>
                  <p:nvPr/>
                </p:nvSpPr>
                <p:spPr>
                  <a:xfrm>
                    <a:off x="3221263" y="4401997"/>
                    <a:ext cx="1217179" cy="331885"/>
                  </a:xfrm>
                  <a:prstGeom prst="rect">
                    <a:avLst/>
                  </a:prstGeom>
                  <a:noFill/>
                </p:spPr>
                <p:txBody>
                  <a:bodyPr wrap="square" rtlCol="0">
                    <a:spAutoFit/>
                  </a:bodyPr>
                  <a:lstStyle/>
                  <a:p>
                    <a:r>
                      <a:rPr lang="de-DE" sz="1200" b="1" dirty="0">
                        <a:solidFill>
                          <a:srgbClr val="0070C0"/>
                        </a:solidFill>
                      </a:rPr>
                      <a:t>Age</a:t>
                    </a:r>
                  </a:p>
                </p:txBody>
              </p:sp>
              <p:cxnSp>
                <p:nvCxnSpPr>
                  <p:cNvPr id="29" name="Gerade Verbindung mit Pfeil 28">
                    <a:extLst>
                      <a:ext uri="{FF2B5EF4-FFF2-40B4-BE49-F238E27FC236}">
                        <a16:creationId xmlns:a16="http://schemas.microsoft.com/office/drawing/2014/main" id="{694C145B-ABB5-4F22-A752-D5BD559B60FF}"/>
                      </a:ext>
                    </a:extLst>
                  </p:cNvPr>
                  <p:cNvCxnSpPr/>
                  <p:nvPr/>
                </p:nvCxnSpPr>
                <p:spPr>
                  <a:xfrm>
                    <a:off x="4664525" y="4567937"/>
                    <a:ext cx="3116272"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F25635EB-8470-4496-8451-21AEA39B5C89}"/>
                      </a:ext>
                    </a:extLst>
                  </p:cNvPr>
                  <p:cNvSpPr txBox="1"/>
                  <p:nvPr/>
                </p:nvSpPr>
                <p:spPr>
                  <a:xfrm>
                    <a:off x="6021487" y="4692395"/>
                    <a:ext cx="529445" cy="331885"/>
                  </a:xfrm>
                  <a:prstGeom prst="rect">
                    <a:avLst/>
                  </a:prstGeom>
                  <a:noFill/>
                </p:spPr>
                <p:txBody>
                  <a:bodyPr wrap="square" rtlCol="0">
                    <a:spAutoFit/>
                  </a:bodyPr>
                  <a:lstStyle/>
                  <a:p>
                    <a:r>
                      <a:rPr lang="de-DE" sz="1200" dirty="0">
                        <a:solidFill>
                          <a:srgbClr val="0070C0"/>
                        </a:solidFill>
                      </a:rPr>
                      <a:t>c</a:t>
                    </a:r>
                  </a:p>
                </p:txBody>
              </p:sp>
            </p:grpSp>
          </p:grpSp>
        </p:grpSp>
        <p:grpSp>
          <p:nvGrpSpPr>
            <p:cNvPr id="14" name="Gruppieren 13">
              <a:extLst>
                <a:ext uri="{FF2B5EF4-FFF2-40B4-BE49-F238E27FC236}">
                  <a16:creationId xmlns:a16="http://schemas.microsoft.com/office/drawing/2014/main" id="{09464E59-81C8-4C38-A235-8C91D563358D}"/>
                </a:ext>
              </a:extLst>
            </p:cNvPr>
            <p:cNvGrpSpPr/>
            <p:nvPr/>
          </p:nvGrpSpPr>
          <p:grpSpPr>
            <a:xfrm>
              <a:off x="3875373" y="2085168"/>
              <a:ext cx="3881959" cy="2208881"/>
              <a:chOff x="4445775" y="1831352"/>
              <a:chExt cx="3881959" cy="2208881"/>
            </a:xfrm>
          </p:grpSpPr>
          <p:sp>
            <p:nvSpPr>
              <p:cNvPr id="15" name="Textfeld 14">
                <a:extLst>
                  <a:ext uri="{FF2B5EF4-FFF2-40B4-BE49-F238E27FC236}">
                    <a16:creationId xmlns:a16="http://schemas.microsoft.com/office/drawing/2014/main" id="{EAC5EC9C-735B-4684-9BEB-55D6AEB07EF5}"/>
                  </a:ext>
                </a:extLst>
              </p:cNvPr>
              <p:cNvSpPr txBox="1"/>
              <p:nvPr/>
            </p:nvSpPr>
            <p:spPr>
              <a:xfrm>
                <a:off x="5995572" y="1831352"/>
                <a:ext cx="753697" cy="400307"/>
              </a:xfrm>
              <a:prstGeom prst="rect">
                <a:avLst/>
              </a:prstGeom>
              <a:noFill/>
            </p:spPr>
            <p:txBody>
              <a:bodyPr wrap="square" rtlCol="0">
                <a:spAutoFit/>
              </a:bodyPr>
              <a:lstStyle/>
              <a:p>
                <a:r>
                  <a:rPr lang="de-DE" sz="1200" dirty="0">
                    <a:solidFill>
                      <a:srgbClr val="0070C0"/>
                    </a:solidFill>
                  </a:rPr>
                  <a:t>a*b</a:t>
                </a:r>
              </a:p>
            </p:txBody>
          </p:sp>
          <p:pic>
            <p:nvPicPr>
              <p:cNvPr id="16" name="Grafik 15">
                <a:extLst>
                  <a:ext uri="{FF2B5EF4-FFF2-40B4-BE49-F238E27FC236}">
                    <a16:creationId xmlns:a16="http://schemas.microsoft.com/office/drawing/2014/main" id="{1B2CE068-8B8E-4CD6-9824-EA0440BBD2A7}"/>
                  </a:ext>
                </a:extLst>
              </p:cNvPr>
              <p:cNvPicPr>
                <a:picLocks noChangeAspect="1"/>
              </p:cNvPicPr>
              <p:nvPr/>
            </p:nvPicPr>
            <p:blipFill>
              <a:blip r:embed="rId2"/>
              <a:stretch>
                <a:fillRect/>
              </a:stretch>
            </p:blipFill>
            <p:spPr>
              <a:xfrm>
                <a:off x="5445251" y="2315064"/>
                <a:ext cx="550321" cy="749109"/>
              </a:xfrm>
              <a:prstGeom prst="rect">
                <a:avLst/>
              </a:prstGeom>
            </p:spPr>
          </p:pic>
          <p:sp>
            <p:nvSpPr>
              <p:cNvPr id="17" name="Ellipse 16">
                <a:extLst>
                  <a:ext uri="{FF2B5EF4-FFF2-40B4-BE49-F238E27FC236}">
                    <a16:creationId xmlns:a16="http://schemas.microsoft.com/office/drawing/2014/main" id="{EF839AD1-566A-438A-8136-F23DACA08663}"/>
                  </a:ext>
                </a:extLst>
              </p:cNvPr>
              <p:cNvSpPr/>
              <p:nvPr/>
            </p:nvSpPr>
            <p:spPr>
              <a:xfrm>
                <a:off x="5093220" y="2218551"/>
                <a:ext cx="2280378" cy="965283"/>
              </a:xfrm>
              <a:prstGeom prst="ellipse">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 Verbindung mit Pfeil 17">
                <a:extLst>
                  <a:ext uri="{FF2B5EF4-FFF2-40B4-BE49-F238E27FC236}">
                    <a16:creationId xmlns:a16="http://schemas.microsoft.com/office/drawing/2014/main" id="{810D5296-1906-48A9-8772-1FAA8C577BC7}"/>
                  </a:ext>
                </a:extLst>
              </p:cNvPr>
              <p:cNvCxnSpPr>
                <a:cxnSpLocks/>
              </p:cNvCxnSpPr>
              <p:nvPr/>
            </p:nvCxnSpPr>
            <p:spPr>
              <a:xfrm flipV="1">
                <a:off x="4445775" y="3064173"/>
                <a:ext cx="864002"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BB908C26-27D7-4EDA-9259-A4D5448F172E}"/>
                  </a:ext>
                </a:extLst>
              </p:cNvPr>
              <p:cNvCxnSpPr>
                <a:cxnSpLocks/>
              </p:cNvCxnSpPr>
              <p:nvPr/>
            </p:nvCxnSpPr>
            <p:spPr>
              <a:xfrm>
                <a:off x="7223534" y="3064173"/>
                <a:ext cx="808988" cy="976060"/>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feld 19">
                <a:extLst>
                  <a:ext uri="{FF2B5EF4-FFF2-40B4-BE49-F238E27FC236}">
                    <a16:creationId xmlns:a16="http://schemas.microsoft.com/office/drawing/2014/main" id="{22999296-EF0D-4D5F-80EA-835470FD8D63}"/>
                  </a:ext>
                </a:extLst>
              </p:cNvPr>
              <p:cNvSpPr txBox="1"/>
              <p:nvPr/>
            </p:nvSpPr>
            <p:spPr>
              <a:xfrm>
                <a:off x="5909476" y="2379926"/>
                <a:ext cx="1400153" cy="667178"/>
              </a:xfrm>
              <a:prstGeom prst="rect">
                <a:avLst/>
              </a:prstGeom>
              <a:noFill/>
            </p:spPr>
            <p:txBody>
              <a:bodyPr wrap="square" rtlCol="0">
                <a:spAutoFit/>
              </a:bodyPr>
              <a:lstStyle/>
              <a:p>
                <a:r>
                  <a:rPr lang="de-DE" sz="1200" b="1" dirty="0">
                    <a:solidFill>
                      <a:srgbClr val="0070C0"/>
                    </a:solidFill>
                  </a:rPr>
                  <a:t>Structural Subnetwork</a:t>
                </a:r>
              </a:p>
            </p:txBody>
          </p:sp>
          <p:sp>
            <p:nvSpPr>
              <p:cNvPr id="21" name="Textfeld 20">
                <a:extLst>
                  <a:ext uri="{FF2B5EF4-FFF2-40B4-BE49-F238E27FC236}">
                    <a16:creationId xmlns:a16="http://schemas.microsoft.com/office/drawing/2014/main" id="{243F5057-D842-484A-8150-1AD3816234E2}"/>
                  </a:ext>
                </a:extLst>
              </p:cNvPr>
              <p:cNvSpPr txBox="1"/>
              <p:nvPr/>
            </p:nvSpPr>
            <p:spPr>
              <a:xfrm>
                <a:off x="4517733" y="3162021"/>
                <a:ext cx="529445" cy="322205"/>
              </a:xfrm>
              <a:prstGeom prst="rect">
                <a:avLst/>
              </a:prstGeom>
              <a:noFill/>
            </p:spPr>
            <p:txBody>
              <a:bodyPr wrap="square" rtlCol="0">
                <a:spAutoFit/>
              </a:bodyPr>
              <a:lstStyle/>
              <a:p>
                <a:r>
                  <a:rPr lang="de-DE" sz="1200" dirty="0">
                    <a:solidFill>
                      <a:srgbClr val="0070C0"/>
                    </a:solidFill>
                  </a:rPr>
                  <a:t>a</a:t>
                </a:r>
              </a:p>
            </p:txBody>
          </p:sp>
          <p:sp>
            <p:nvSpPr>
              <p:cNvPr id="22" name="Textfeld 21">
                <a:extLst>
                  <a:ext uri="{FF2B5EF4-FFF2-40B4-BE49-F238E27FC236}">
                    <a16:creationId xmlns:a16="http://schemas.microsoft.com/office/drawing/2014/main" id="{120BDF63-F0A6-42B8-8D07-94974475F07E}"/>
                  </a:ext>
                </a:extLst>
              </p:cNvPr>
              <p:cNvSpPr txBox="1"/>
              <p:nvPr/>
            </p:nvSpPr>
            <p:spPr>
              <a:xfrm>
                <a:off x="7798289" y="3183835"/>
                <a:ext cx="529445" cy="322205"/>
              </a:xfrm>
              <a:prstGeom prst="rect">
                <a:avLst/>
              </a:prstGeom>
              <a:noFill/>
            </p:spPr>
            <p:txBody>
              <a:bodyPr wrap="square" rtlCol="0">
                <a:spAutoFit/>
              </a:bodyPr>
              <a:lstStyle/>
              <a:p>
                <a:r>
                  <a:rPr lang="de-DE" sz="1200" dirty="0">
                    <a:solidFill>
                      <a:srgbClr val="0070C0"/>
                    </a:solidFill>
                  </a:rPr>
                  <a:t>b</a:t>
                </a:r>
              </a:p>
            </p:txBody>
          </p:sp>
        </p:grpSp>
      </p:grpSp>
      <p:sp>
        <p:nvSpPr>
          <p:cNvPr id="31" name="Textfeld 30">
            <a:extLst>
              <a:ext uri="{FF2B5EF4-FFF2-40B4-BE49-F238E27FC236}">
                <a16:creationId xmlns:a16="http://schemas.microsoft.com/office/drawing/2014/main" id="{1F3A138E-54D2-4A3A-A0B2-69AB23B56713}"/>
              </a:ext>
            </a:extLst>
          </p:cNvPr>
          <p:cNvSpPr txBox="1"/>
          <p:nvPr/>
        </p:nvSpPr>
        <p:spPr bwMode="gray">
          <a:xfrm>
            <a:off x="593096" y="6270383"/>
            <a:ext cx="9043253" cy="354809"/>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en-US" sz="1300" dirty="0">
                <a:latin typeface="+mj-lt"/>
              </a:rPr>
              <a:t>The decrease in functional segregation with age, especially of default, dorsal and salience network proves to be relatively robust across both denoising procedures, different matrices and thresholds.</a:t>
            </a:r>
            <a:endParaRPr lang="de-DE" sz="1300" dirty="0" err="1">
              <a:latin typeface="+mj-lt"/>
            </a:endParaRPr>
          </a:p>
        </p:txBody>
      </p:sp>
    </p:spTree>
    <p:extLst>
      <p:ext uri="{BB962C8B-B14F-4D97-AF65-F5344CB8AC3E}">
        <p14:creationId xmlns:p14="http://schemas.microsoft.com/office/powerpoint/2010/main" val="28267359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bwMode="gray"/>
        <p:txBody>
          <a:bodyPr/>
          <a:lstStyle/>
          <a:p>
            <a:r>
              <a:rPr lang="de-DE" dirty="0"/>
              <a:t>Klinik, Institut, Geschäftsbereich</a:t>
            </a:r>
          </a:p>
        </p:txBody>
      </p:sp>
      <p:sp>
        <p:nvSpPr>
          <p:cNvPr id="4" name="Textplatzhalter 3"/>
          <p:cNvSpPr>
            <a:spLocks noGrp="1"/>
          </p:cNvSpPr>
          <p:nvPr>
            <p:ph type="body" sz="quarter" idx="12"/>
          </p:nvPr>
        </p:nvSpPr>
        <p:spPr bwMode="gray"/>
        <p:txBody>
          <a:bodyPr/>
          <a:lstStyle/>
          <a:p>
            <a:pPr lvl="1"/>
            <a:r>
              <a:rPr lang="de-DE" dirty="0"/>
              <a:t>Martinistraße 52 | D-20246 Hamburg</a:t>
            </a:r>
          </a:p>
          <a:p>
            <a:r>
              <a:rPr lang="de-DE" dirty="0"/>
              <a:t>Ansprechpartner</a:t>
            </a:r>
          </a:p>
          <a:p>
            <a:pPr lvl="1"/>
            <a:r>
              <a:rPr lang="de-DE" dirty="0"/>
              <a:t>Telefon	+49 (0) 15202781606</a:t>
            </a:r>
            <a:br>
              <a:rPr lang="de-DE" dirty="0"/>
            </a:br>
            <a:r>
              <a:rPr lang="de-DE" dirty="0"/>
              <a:t>m.schulz1@uke.de | www.uke.de</a:t>
            </a:r>
          </a:p>
          <a:p>
            <a:pPr lvl="1"/>
            <a:endParaRPr lang="de-DE" dirty="0"/>
          </a:p>
          <a:p>
            <a:endParaRPr lang="de-DE" dirty="0"/>
          </a:p>
        </p:txBody>
      </p:sp>
      <p:sp>
        <p:nvSpPr>
          <p:cNvPr id="7" name="Textfeld 6">
            <a:extLst>
              <a:ext uri="{FF2B5EF4-FFF2-40B4-BE49-F238E27FC236}">
                <a16:creationId xmlns:a16="http://schemas.microsoft.com/office/drawing/2014/main" id="{0B4F38E6-0837-47E1-A699-CDCB81FCE6A4}"/>
              </a:ext>
            </a:extLst>
          </p:cNvPr>
          <p:cNvSpPr txBox="1"/>
          <p:nvPr/>
        </p:nvSpPr>
        <p:spPr bwMode="gray">
          <a:xfrm>
            <a:off x="9990582" y="368581"/>
            <a:ext cx="2088232"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
        <p:nvSpPr>
          <p:cNvPr id="8" name="Textfeld 7">
            <a:extLst>
              <a:ext uri="{FF2B5EF4-FFF2-40B4-BE49-F238E27FC236}">
                <a16:creationId xmlns:a16="http://schemas.microsoft.com/office/drawing/2014/main" id="{0B983368-CB2C-4133-81C3-79B3E4D51CB5}"/>
              </a:ext>
            </a:extLst>
          </p:cNvPr>
          <p:cNvSpPr txBox="1"/>
          <p:nvPr/>
        </p:nvSpPr>
        <p:spPr bwMode="gray">
          <a:xfrm>
            <a:off x="1502486" y="339627"/>
            <a:ext cx="3005330"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Tree>
    <p:extLst>
      <p:ext uri="{BB962C8B-B14F-4D97-AF65-F5344CB8AC3E}">
        <p14:creationId xmlns:p14="http://schemas.microsoft.com/office/powerpoint/2010/main" val="131219406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B8C0F14-A5EA-457D-AE94-62BD90C65AAE}"/>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3" name="Fußzeilenplatzhalter 2">
            <a:extLst>
              <a:ext uri="{FF2B5EF4-FFF2-40B4-BE49-F238E27FC236}">
                <a16:creationId xmlns:a16="http://schemas.microsoft.com/office/drawing/2014/main" id="{6F6D0A1A-1EBD-4C87-A947-07080C28D271}"/>
              </a:ext>
            </a:extLst>
          </p:cNvPr>
          <p:cNvSpPr>
            <a:spLocks noGrp="1"/>
          </p:cNvSpPr>
          <p:nvPr>
            <p:ph type="ftr" sz="quarter" idx="11"/>
          </p:nvPr>
        </p:nvSpPr>
        <p:spPr>
          <a:xfrm>
            <a:off x="6241603" y="332656"/>
            <a:ext cx="5184000" cy="216000"/>
          </a:xfrm>
        </p:spPr>
        <p:txBody>
          <a:bodyPr anchor="t">
            <a:normAutofit fontScale="92500"/>
          </a:bodyPr>
          <a:lstStyle/>
          <a:p>
            <a:pPr>
              <a:spcAft>
                <a:spcPts val="600"/>
              </a:spcAft>
            </a:pPr>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r>
              <a:rPr lang="de-DE" dirty="0"/>
              <a:t>)</a:t>
            </a:r>
          </a:p>
        </p:txBody>
      </p:sp>
      <p:sp>
        <p:nvSpPr>
          <p:cNvPr id="4" name="Foliennummernplatzhalter 3">
            <a:extLst>
              <a:ext uri="{FF2B5EF4-FFF2-40B4-BE49-F238E27FC236}">
                <a16:creationId xmlns:a16="http://schemas.microsoft.com/office/drawing/2014/main" id="{CF6D930C-28C9-4361-B114-78712F9631FE}"/>
              </a:ext>
            </a:extLst>
          </p:cNvPr>
          <p:cNvSpPr>
            <a:spLocks noGrp="1"/>
          </p:cNvSpPr>
          <p:nvPr>
            <p:ph type="sldNum" sz="quarter" idx="12"/>
          </p:nvPr>
        </p:nvSpPr>
        <p:spPr>
          <a:xfrm>
            <a:off x="11426219" y="332656"/>
            <a:ext cx="360000" cy="216000"/>
          </a:xfrm>
        </p:spPr>
        <p:txBody>
          <a:bodyPr anchor="t">
            <a:normAutofit/>
          </a:bodyPr>
          <a:lstStyle/>
          <a:p>
            <a:pPr>
              <a:spcAft>
                <a:spcPts val="600"/>
              </a:spcAft>
            </a:pPr>
            <a:fld id="{9B00EF49-7894-4F53-A8DD-F7DB3BFC5032}" type="slidenum">
              <a:rPr lang="de-DE" smtClean="0"/>
              <a:pPr>
                <a:spcAft>
                  <a:spcPts val="600"/>
                </a:spcAft>
              </a:pPr>
              <a:t>3</a:t>
            </a:fld>
            <a:endParaRPr lang="de-DE"/>
          </a:p>
        </p:txBody>
      </p:sp>
      <p:graphicFrame>
        <p:nvGraphicFramePr>
          <p:cNvPr id="9" name="Tabelle 8">
            <a:extLst>
              <a:ext uri="{FF2B5EF4-FFF2-40B4-BE49-F238E27FC236}">
                <a16:creationId xmlns:a16="http://schemas.microsoft.com/office/drawing/2014/main" id="{89970051-89F5-41A6-898F-10786004E229}"/>
              </a:ext>
            </a:extLst>
          </p:cNvPr>
          <p:cNvGraphicFramePr>
            <a:graphicFrameLocks noGrp="1"/>
          </p:cNvGraphicFramePr>
          <p:nvPr>
            <p:extLst>
              <p:ext uri="{D42A27DB-BD31-4B8C-83A1-F6EECF244321}">
                <p14:modId xmlns:p14="http://schemas.microsoft.com/office/powerpoint/2010/main" val="2109725552"/>
              </p:ext>
            </p:extLst>
          </p:nvPr>
        </p:nvGraphicFramePr>
        <p:xfrm>
          <a:off x="6218482" y="1484784"/>
          <a:ext cx="5553501" cy="4056196"/>
        </p:xfrm>
        <a:graphic>
          <a:graphicData uri="http://schemas.openxmlformats.org/drawingml/2006/table">
            <a:tbl>
              <a:tblPr firstRow="1" firstCol="1" bandRow="1"/>
              <a:tblGrid>
                <a:gridCol w="1359529">
                  <a:extLst>
                    <a:ext uri="{9D8B030D-6E8A-4147-A177-3AD203B41FA5}">
                      <a16:colId xmlns:a16="http://schemas.microsoft.com/office/drawing/2014/main" val="3426918685"/>
                    </a:ext>
                  </a:extLst>
                </a:gridCol>
                <a:gridCol w="403638">
                  <a:extLst>
                    <a:ext uri="{9D8B030D-6E8A-4147-A177-3AD203B41FA5}">
                      <a16:colId xmlns:a16="http://schemas.microsoft.com/office/drawing/2014/main" val="501006279"/>
                    </a:ext>
                  </a:extLst>
                </a:gridCol>
                <a:gridCol w="497929">
                  <a:extLst>
                    <a:ext uri="{9D8B030D-6E8A-4147-A177-3AD203B41FA5}">
                      <a16:colId xmlns:a16="http://schemas.microsoft.com/office/drawing/2014/main" val="3720842528"/>
                    </a:ext>
                  </a:extLst>
                </a:gridCol>
                <a:gridCol w="497929">
                  <a:extLst>
                    <a:ext uri="{9D8B030D-6E8A-4147-A177-3AD203B41FA5}">
                      <a16:colId xmlns:a16="http://schemas.microsoft.com/office/drawing/2014/main" val="4209546730"/>
                    </a:ext>
                  </a:extLst>
                </a:gridCol>
                <a:gridCol w="403638">
                  <a:extLst>
                    <a:ext uri="{9D8B030D-6E8A-4147-A177-3AD203B41FA5}">
                      <a16:colId xmlns:a16="http://schemas.microsoft.com/office/drawing/2014/main" val="3818669771"/>
                    </a:ext>
                  </a:extLst>
                </a:gridCol>
                <a:gridCol w="497929">
                  <a:extLst>
                    <a:ext uri="{9D8B030D-6E8A-4147-A177-3AD203B41FA5}">
                      <a16:colId xmlns:a16="http://schemas.microsoft.com/office/drawing/2014/main" val="3034233313"/>
                    </a:ext>
                  </a:extLst>
                </a:gridCol>
                <a:gridCol w="497929">
                  <a:extLst>
                    <a:ext uri="{9D8B030D-6E8A-4147-A177-3AD203B41FA5}">
                      <a16:colId xmlns:a16="http://schemas.microsoft.com/office/drawing/2014/main" val="4258785433"/>
                    </a:ext>
                  </a:extLst>
                </a:gridCol>
                <a:gridCol w="364710">
                  <a:extLst>
                    <a:ext uri="{9D8B030D-6E8A-4147-A177-3AD203B41FA5}">
                      <a16:colId xmlns:a16="http://schemas.microsoft.com/office/drawing/2014/main" val="3918088535"/>
                    </a:ext>
                  </a:extLst>
                </a:gridCol>
                <a:gridCol w="497929">
                  <a:extLst>
                    <a:ext uri="{9D8B030D-6E8A-4147-A177-3AD203B41FA5}">
                      <a16:colId xmlns:a16="http://schemas.microsoft.com/office/drawing/2014/main" val="1162618799"/>
                    </a:ext>
                  </a:extLst>
                </a:gridCol>
                <a:gridCol w="447617">
                  <a:extLst>
                    <a:ext uri="{9D8B030D-6E8A-4147-A177-3AD203B41FA5}">
                      <a16:colId xmlns:a16="http://schemas.microsoft.com/office/drawing/2014/main" val="1294070525"/>
                    </a:ext>
                  </a:extLst>
                </a:gridCol>
                <a:gridCol w="84724">
                  <a:extLst>
                    <a:ext uri="{9D8B030D-6E8A-4147-A177-3AD203B41FA5}">
                      <a16:colId xmlns:a16="http://schemas.microsoft.com/office/drawing/2014/main" val="4122354102"/>
                    </a:ext>
                  </a:extLst>
                </a:gridCol>
              </a:tblGrid>
              <a:tr h="171436">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Without negative</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a:txBody>
                    <a:bodyPr/>
                    <a:lstStyle/>
                    <a:p>
                      <a:pPr algn="l" fontAlgn="ctr">
                        <a:lnSpc>
                          <a:spcPct val="107000"/>
                        </a:lnSpc>
                        <a:spcBef>
                          <a:spcPts val="0"/>
                        </a:spcBef>
                        <a:spcAft>
                          <a:spcPts val="800"/>
                        </a:spcAft>
                      </a:pPr>
                      <a:r>
                        <a:rPr lang="de-DE" sz="6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1000" b="0" i="0" u="none" strike="noStrike" dirty="0">
                        <a:effectLst/>
                        <a:latin typeface="Arial" panose="020B0604020202020204" pitchFamily="34" charset="0"/>
                      </a:endParaRPr>
                    </a:p>
                  </a:txBody>
                  <a:tcPr marL="5190" marR="5190" marT="519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21627363"/>
                  </a:ext>
                </a:extLst>
              </a:tr>
              <a:tr h="342987">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Aroma</a:t>
                      </a:r>
                      <a:endParaRPr lang="de-DE" sz="1200" b="1"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a:t>
                      </a:r>
                      <a:endParaRPr lang="de-DE" sz="700" b="0" i="0" u="none" strike="noStrike">
                        <a:effectLst/>
                        <a:latin typeface="Arial" panose="020B0604020202020204" pitchFamily="34" charset="0"/>
                      </a:endParaRPr>
                    </a:p>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0%</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50%</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extLst>
                  <a:ext uri="{0D108BD9-81ED-4DB2-BD59-A6C34878D82A}">
                    <a16:rowId xmlns:a16="http://schemas.microsoft.com/office/drawing/2014/main" val="3048551700"/>
                  </a:ext>
                </a:extLst>
              </a:tr>
              <a:tr h="171436">
                <a:tc>
                  <a:txBody>
                    <a:bodyPr/>
                    <a:lstStyle/>
                    <a:p>
                      <a:pPr algn="l" fontAlgn="t">
                        <a:lnSpc>
                          <a:spcPct val="107000"/>
                        </a:lnSpc>
                        <a:spcBef>
                          <a:spcPts val="0"/>
                        </a:spcBef>
                        <a:spcAft>
                          <a:spcPts val="800"/>
                        </a:spcAft>
                      </a:pPr>
                      <a:r>
                        <a:rPr lang="de-DE" sz="700" b="1" i="1"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Std. Beta</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gridSpan="2">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hMerge="1">
                  <a:txBody>
                    <a:bodyPr/>
                    <a:lstStyle/>
                    <a:p>
                      <a:endParaRPr lang="de-DE"/>
                    </a:p>
                  </a:txBody>
                  <a:tcPr/>
                </a:tc>
                <a:extLst>
                  <a:ext uri="{0D108BD9-81ED-4DB2-BD59-A6C34878D82A}">
                    <a16:rowId xmlns:a16="http://schemas.microsoft.com/office/drawing/2014/main" val="4228844715"/>
                  </a:ext>
                </a:extLst>
              </a:tr>
              <a:tr h="167843">
                <a:tc>
                  <a:txBody>
                    <a:bodyPr/>
                    <a:lstStyle/>
                    <a:p>
                      <a:pPr algn="l" fontAlgn="t">
                        <a:lnSpc>
                          <a:spcPct val="107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Global mean connectivity </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tabLst>
                          <a:tab pos="280035" algn="l"/>
                        </a:tabLs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hMerge="1">
                  <a:txBody>
                    <a:bodyPr/>
                    <a:lstStyle/>
                    <a:p>
                      <a:endParaRPr lang="de-DE"/>
                    </a:p>
                  </a:txBody>
                  <a:tcPr/>
                </a:tc>
                <a:extLst>
                  <a:ext uri="{0D108BD9-81ED-4DB2-BD59-A6C34878D82A}">
                    <a16:rowId xmlns:a16="http://schemas.microsoft.com/office/drawing/2014/main" val="1849146240"/>
                  </a:ext>
                </a:extLst>
              </a:tr>
              <a:tr h="239007">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Global mean within network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-0.22</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-0.23</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-0.23</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2999046115"/>
                  </a:ext>
                </a:extLst>
              </a:tr>
              <a:tr h="239007">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Global mean between network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-0.11</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0.024</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en-GB"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2129110489"/>
                  </a:ext>
                </a:extLst>
              </a:tr>
              <a:tr h="216170">
                <a:tc>
                  <a:txBody>
                    <a:bodyPr/>
                    <a:lstStyle/>
                    <a:p>
                      <a:pPr algn="l" fontAlgn="t">
                        <a:lnSpc>
                          <a:spcPct val="107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Mean Default connectivity</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-0.14</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2204190644"/>
                  </a:ext>
                </a:extLst>
              </a:tr>
              <a:tr h="167843">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Mean Dorsal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616251196"/>
                  </a:ext>
                </a:extLst>
              </a:tr>
              <a:tr h="167843">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Salience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tabLst>
                          <a:tab pos="528955" algn="l"/>
                        </a:tabLs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-0.036</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-0.19</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3460327463"/>
                  </a:ext>
                </a:extLst>
              </a:tr>
              <a:tr h="167843">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Mean Control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609444447"/>
                  </a:ext>
                </a:extLst>
              </a:tr>
              <a:tr h="167843">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Default betw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0.0005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1837308717"/>
                  </a:ext>
                </a:extLst>
              </a:tr>
              <a:tr h="167843">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Dorsal </a:t>
                      </a:r>
                      <a:r>
                        <a:rPr lang="en-US" sz="700" b="0" i="0" u="none" strike="noStrike" dirty="0" err="1">
                          <a:effectLst/>
                          <a:latin typeface="Calibri" panose="020F0502020204030204" pitchFamily="34" charset="0"/>
                          <a:ea typeface="Calibri" panose="020F0502020204030204" pitchFamily="34" charset="0"/>
                          <a:cs typeface="Calibri" panose="020F0502020204030204" pitchFamily="34" charset="0"/>
                        </a:rPr>
                        <a:t>betw</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 connectivity</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-0.14</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3912409585"/>
                  </a:ext>
                </a:extLst>
              </a:tr>
              <a:tr h="167843">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 betw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-0.13</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1644035122"/>
                  </a:ext>
                </a:extLst>
              </a:tr>
              <a:tr h="167843">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Control betw connectivity</a:t>
                      </a:r>
                      <a:endParaRPr lang="en-US"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0.16</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0.17</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-0.007</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-0.15</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3808365021"/>
                  </a:ext>
                </a:extLst>
              </a:tr>
              <a:tr h="190171">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Global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- 0.21</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- 0.23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- 0.09</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0.05</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-0.05</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2751873360"/>
                  </a:ext>
                </a:extLst>
              </a:tr>
              <a:tr h="190171">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Association</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- 0.19</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0.05</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- 0.19</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- 0.20</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-0.007</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1583148956"/>
                  </a:ext>
                </a:extLst>
              </a:tr>
              <a:tr h="190171">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Sensory</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- 0.21</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- 0.21</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- 0.08</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- 0.007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- 0.12</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1564718448"/>
                  </a:ext>
                </a:extLst>
              </a:tr>
              <a:tr h="190171">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Default</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en-GB"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tc>
                <a:extLst>
                  <a:ext uri="{0D108BD9-81ED-4DB2-BD59-A6C34878D82A}">
                    <a16:rowId xmlns:a16="http://schemas.microsoft.com/office/drawing/2014/main" val="1224517482"/>
                  </a:ext>
                </a:extLst>
              </a:tr>
              <a:tr h="221085">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Dorsal</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en-GB"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-0.025</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0.001</a:t>
                      </a:r>
                      <a:endParaRPr lang="de-DE" sz="700" b="0" i="0" u="none" strike="noStrike">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tc>
                <a:extLst>
                  <a:ext uri="{0D108BD9-81ED-4DB2-BD59-A6C34878D82A}">
                    <a16:rowId xmlns:a16="http://schemas.microsoft.com/office/drawing/2014/main" val="2798030196"/>
                  </a:ext>
                </a:extLst>
              </a:tr>
              <a:tr h="167843">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Salience</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-0.2</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0.002</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-0.18</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tc>
                <a:extLst>
                  <a:ext uri="{0D108BD9-81ED-4DB2-BD59-A6C34878D82A}">
                    <a16:rowId xmlns:a16="http://schemas.microsoft.com/office/drawing/2014/main" val="1420193954"/>
                  </a:ext>
                </a:extLst>
              </a:tr>
              <a:tr h="183797">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Control</a:t>
                      </a:r>
                      <a:endParaRPr lang="en-US"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-0.013</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-0.001</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0.009</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dirty="0">
                        <a:effectLst/>
                        <a:latin typeface="Arial" panose="020B0604020202020204" pitchFamily="34" charset="0"/>
                      </a:endParaRPr>
                    </a:p>
                  </a:txBody>
                  <a:tcPr marL="37371" marR="37371" marT="51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dirty="0">
                        <a:effectLst/>
                        <a:latin typeface="Arial" panose="020B0604020202020204" pitchFamily="34" charset="0"/>
                      </a:endParaRPr>
                    </a:p>
                  </a:txBody>
                  <a:tcPr marL="49827" marR="49827" marT="24914" marB="24914">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tc>
                <a:extLst>
                  <a:ext uri="{0D108BD9-81ED-4DB2-BD59-A6C34878D82A}">
                    <a16:rowId xmlns:a16="http://schemas.microsoft.com/office/drawing/2014/main" val="1448835981"/>
                  </a:ext>
                </a:extLst>
              </a:tr>
            </a:tbl>
          </a:graphicData>
        </a:graphic>
      </p:graphicFrame>
      <p:graphicFrame>
        <p:nvGraphicFramePr>
          <p:cNvPr id="15" name="Inhaltsplatzhalter 7">
            <a:extLst>
              <a:ext uri="{FF2B5EF4-FFF2-40B4-BE49-F238E27FC236}">
                <a16:creationId xmlns:a16="http://schemas.microsoft.com/office/drawing/2014/main" id="{B759BC66-7623-4E9D-AE6C-759A14A46AE6}"/>
              </a:ext>
            </a:extLst>
          </p:cNvPr>
          <p:cNvGraphicFramePr>
            <a:graphicFrameLocks noGrp="1"/>
          </p:cNvGraphicFramePr>
          <p:nvPr>
            <p:ph idx="1"/>
            <p:extLst>
              <p:ext uri="{D42A27DB-BD31-4B8C-83A1-F6EECF244321}">
                <p14:modId xmlns:p14="http://schemas.microsoft.com/office/powerpoint/2010/main" val="3133281860"/>
              </p:ext>
            </p:extLst>
          </p:nvPr>
        </p:nvGraphicFramePr>
        <p:xfrm>
          <a:off x="367242" y="1484784"/>
          <a:ext cx="5616624" cy="4172517"/>
        </p:xfrm>
        <a:graphic>
          <a:graphicData uri="http://schemas.openxmlformats.org/drawingml/2006/table">
            <a:tbl>
              <a:tblPr firstRow="1" firstCol="1" bandRow="1"/>
              <a:tblGrid>
                <a:gridCol w="1060837">
                  <a:extLst>
                    <a:ext uri="{9D8B030D-6E8A-4147-A177-3AD203B41FA5}">
                      <a16:colId xmlns:a16="http://schemas.microsoft.com/office/drawing/2014/main" val="2851137638"/>
                    </a:ext>
                  </a:extLst>
                </a:gridCol>
                <a:gridCol w="468002">
                  <a:extLst>
                    <a:ext uri="{9D8B030D-6E8A-4147-A177-3AD203B41FA5}">
                      <a16:colId xmlns:a16="http://schemas.microsoft.com/office/drawing/2014/main" val="1713853134"/>
                    </a:ext>
                  </a:extLst>
                </a:gridCol>
                <a:gridCol w="490504">
                  <a:extLst>
                    <a:ext uri="{9D8B030D-6E8A-4147-A177-3AD203B41FA5}">
                      <a16:colId xmlns:a16="http://schemas.microsoft.com/office/drawing/2014/main" val="611165629"/>
                    </a:ext>
                  </a:extLst>
                </a:gridCol>
                <a:gridCol w="454499">
                  <a:extLst>
                    <a:ext uri="{9D8B030D-6E8A-4147-A177-3AD203B41FA5}">
                      <a16:colId xmlns:a16="http://schemas.microsoft.com/office/drawing/2014/main" val="3943097623"/>
                    </a:ext>
                  </a:extLst>
                </a:gridCol>
                <a:gridCol w="490953">
                  <a:extLst>
                    <a:ext uri="{9D8B030D-6E8A-4147-A177-3AD203B41FA5}">
                      <a16:colId xmlns:a16="http://schemas.microsoft.com/office/drawing/2014/main" val="799166972"/>
                    </a:ext>
                  </a:extLst>
                </a:gridCol>
                <a:gridCol w="490504">
                  <a:extLst>
                    <a:ext uri="{9D8B030D-6E8A-4147-A177-3AD203B41FA5}">
                      <a16:colId xmlns:a16="http://schemas.microsoft.com/office/drawing/2014/main" val="1855638700"/>
                    </a:ext>
                  </a:extLst>
                </a:gridCol>
                <a:gridCol w="490504">
                  <a:extLst>
                    <a:ext uri="{9D8B030D-6E8A-4147-A177-3AD203B41FA5}">
                      <a16:colId xmlns:a16="http://schemas.microsoft.com/office/drawing/2014/main" val="388474676"/>
                    </a:ext>
                  </a:extLst>
                </a:gridCol>
                <a:gridCol w="551934">
                  <a:extLst>
                    <a:ext uri="{9D8B030D-6E8A-4147-A177-3AD203B41FA5}">
                      <a16:colId xmlns:a16="http://schemas.microsoft.com/office/drawing/2014/main" val="2192839702"/>
                    </a:ext>
                  </a:extLst>
                </a:gridCol>
                <a:gridCol w="487016">
                  <a:extLst>
                    <a:ext uri="{9D8B030D-6E8A-4147-A177-3AD203B41FA5}">
                      <a16:colId xmlns:a16="http://schemas.microsoft.com/office/drawing/2014/main" val="569932407"/>
                    </a:ext>
                  </a:extLst>
                </a:gridCol>
                <a:gridCol w="356164">
                  <a:extLst>
                    <a:ext uri="{9D8B030D-6E8A-4147-A177-3AD203B41FA5}">
                      <a16:colId xmlns:a16="http://schemas.microsoft.com/office/drawing/2014/main" val="3414167121"/>
                    </a:ext>
                  </a:extLst>
                </a:gridCol>
                <a:gridCol w="275707">
                  <a:extLst>
                    <a:ext uri="{9D8B030D-6E8A-4147-A177-3AD203B41FA5}">
                      <a16:colId xmlns:a16="http://schemas.microsoft.com/office/drawing/2014/main" val="2318501660"/>
                    </a:ext>
                  </a:extLst>
                </a:gridCol>
              </a:tblGrid>
              <a:tr h="169806">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Absolut Values</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Signet Values</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lnL w="12700" cap="flat" cmpd="sng" algn="ctr">
                      <a:solidFill>
                        <a:srgbClr val="000000"/>
                      </a:solidFill>
                      <a:prstDash val="solid"/>
                      <a:round/>
                      <a:headEnd type="none" w="med" len="med"/>
                      <a:tailEnd type="none" w="med" len="med"/>
                    </a:lnL>
                  </a:tcPr>
                </a:tc>
                <a:tc hMerge="1">
                  <a:txBody>
                    <a:bodyPr/>
                    <a:lstStyle/>
                    <a:p>
                      <a:endParaRPr lang="de-DE"/>
                    </a:p>
                  </a:txBody>
                  <a:tcPr/>
                </a:tc>
                <a:tc gridSpan="3">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Without negative</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de-DE"/>
                    </a:p>
                  </a:txBody>
                  <a:tcPr>
                    <a:lnL w="12700" cap="flat" cmpd="sng" algn="ctr">
                      <a:solidFill>
                        <a:srgbClr val="000000"/>
                      </a:solidFill>
                      <a:prstDash val="solid"/>
                      <a:round/>
                      <a:headEnd type="none" w="med" len="med"/>
                      <a:tailEnd type="none" w="med" len="med"/>
                    </a:lnL>
                  </a:tcPr>
                </a:tc>
                <a:tc hMerge="1">
                  <a:txBody>
                    <a:bodyPr/>
                    <a:lstStyle/>
                    <a:p>
                      <a:endParaRPr lang="de-DE"/>
                    </a:p>
                  </a:txBody>
                  <a:tcPr/>
                </a:tc>
                <a:tc>
                  <a:txBody>
                    <a:bodyPr/>
                    <a:lstStyle/>
                    <a:p>
                      <a:pPr algn="l" fontAlgn="ctr">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6180" marR="6180" marT="618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3794377"/>
                  </a:ext>
                </a:extLst>
              </a:tr>
              <a:tr h="328975">
                <a:tc>
                  <a:txBody>
                    <a:bodyPr/>
                    <a:lstStyle/>
                    <a:p>
                      <a:pPr algn="l" fontAlgn="t">
                        <a:lnSpc>
                          <a:spcPct val="107000"/>
                        </a:lnSpc>
                        <a:spcBef>
                          <a:spcPts val="0"/>
                        </a:spcBef>
                        <a:spcAft>
                          <a:spcPts val="800"/>
                        </a:spcAft>
                      </a:pPr>
                      <a:r>
                        <a:rPr lang="de-DE" sz="1200" b="1" i="0" u="none" strike="noStrike" dirty="0">
                          <a:effectLst/>
                          <a:latin typeface="Calibri" panose="020F0502020204030204" pitchFamily="34" charset="0"/>
                          <a:ea typeface="Calibri" panose="020F0502020204030204" pitchFamily="34" charset="0"/>
                          <a:cs typeface="Times New Roman" panose="02020603050405020304" pitchFamily="18" charset="0"/>
                        </a:rPr>
                        <a:t>36 Par</a:t>
                      </a:r>
                      <a:endParaRPr lang="de-DE" sz="12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90%</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0%</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50%</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90%</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a:t>
                      </a:r>
                      <a:r>
                        <a:rPr lang="de-DE" sz="700" b="0" i="0" u="none" strike="noStrike" dirty="0">
                          <a:effectLst/>
                          <a:latin typeface="Arial" panose="020B0604020202020204" pitchFamily="34" charset="0"/>
                          <a:ea typeface="+mn-ea"/>
                          <a:cs typeface="+mn-cs"/>
                        </a:rPr>
                        <a:t>    </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0%</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effectLst/>
                          <a:latin typeface="Calibri" panose="020F0502020204030204" pitchFamily="34" charset="0"/>
                          <a:ea typeface="Calibri" panose="020F0502020204030204" pitchFamily="34" charset="0"/>
                          <a:cs typeface="Times New Roman" panose="02020603050405020304" pitchFamily="18" charset="0"/>
                        </a:rPr>
                        <a:t>Thresh 50%</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gridSpan="2">
                  <a:txBody>
                    <a:bodyPr/>
                    <a:lstStyle/>
                    <a:p>
                      <a:pPr algn="l" fontAlgn="t">
                        <a:lnSpc>
                          <a:spcPct val="107000"/>
                        </a:lnSpc>
                        <a:spcBef>
                          <a:spcPts val="0"/>
                        </a:spcBef>
                        <a:spcAft>
                          <a:spcPts val="800"/>
                        </a:spcAft>
                      </a:pPr>
                      <a:r>
                        <a:rPr lang="de-DE" sz="700" b="1" i="0" u="none" strike="noStrike" dirty="0" err="1">
                          <a:effectLst/>
                          <a:latin typeface="Calibri" panose="020F0502020204030204" pitchFamily="34" charset="0"/>
                          <a:ea typeface="Calibri" panose="020F0502020204030204" pitchFamily="34" charset="0"/>
                          <a:cs typeface="Times New Roman" panose="02020603050405020304" pitchFamily="18" charset="0"/>
                        </a:rPr>
                        <a:t>Thresh</a:t>
                      </a:r>
                      <a:r>
                        <a:rPr lang="de-DE" sz="700" b="1" i="0" u="none" strike="noStrike" dirty="0">
                          <a:effectLst/>
                          <a:latin typeface="Calibri" panose="020F0502020204030204" pitchFamily="34" charset="0"/>
                          <a:ea typeface="Calibri" panose="020F0502020204030204" pitchFamily="34" charset="0"/>
                          <a:cs typeface="Times New Roman" panose="02020603050405020304" pitchFamily="18" charset="0"/>
                        </a:rPr>
                        <a:t>      90%</a:t>
                      </a:r>
                      <a:endParaRPr lang="de-DE" sz="700" b="0" i="0" u="none" strike="noStrike" dirty="0">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tc hMerge="1">
                  <a:txBody>
                    <a:bodyPr/>
                    <a:lstStyle/>
                    <a:p>
                      <a:endParaRPr lang="de-DE"/>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4032076810"/>
                  </a:ext>
                </a:extLst>
              </a:tr>
              <a:tr h="169806">
                <a:tc>
                  <a:txBody>
                    <a:bodyPr/>
                    <a:lstStyle/>
                    <a:p>
                      <a:pPr algn="l" fontAlgn="t">
                        <a:lnSpc>
                          <a:spcPct val="107000"/>
                        </a:lnSpc>
                        <a:spcBef>
                          <a:spcPts val="0"/>
                        </a:spcBef>
                        <a:spcAft>
                          <a:spcPts val="800"/>
                        </a:spcAft>
                      </a:pPr>
                      <a:r>
                        <a:rPr lang="de-DE" sz="700" b="1" i="1"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Std. Beta</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gridSpan="2">
                  <a:txBody>
                    <a:bodyPr/>
                    <a:lstStyle/>
                    <a:p>
                      <a:pPr algn="l" fontAlgn="t">
                        <a:lnSpc>
                          <a:spcPct val="107000"/>
                        </a:lnSpc>
                        <a:spcBef>
                          <a:spcPts val="0"/>
                        </a:spcBef>
                        <a:spcAft>
                          <a:spcPts val="800"/>
                        </a:spcAft>
                      </a:pPr>
                      <a:r>
                        <a:rPr lang="de-DE" sz="700" b="0" i="0"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EAADB"/>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419187863"/>
                  </a:ext>
                </a:extLst>
              </a:tr>
              <a:tr h="169806">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Global mean connectivity </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237395286"/>
                  </a:ext>
                </a:extLst>
              </a:tr>
              <a:tr h="229537">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Global mean within network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en-GB"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0.008</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- 0.11</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- 0.03</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en-GB"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- 0.005</a:t>
                      </a:r>
                      <a:endParaRPr lang="en-GB"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en-GB"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394974738"/>
                  </a:ext>
                </a:extLst>
              </a:tr>
              <a:tr h="229537">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Global mean between network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0.011</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0.009</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0.015</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en-GB"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en-GB"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en-GB"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en-GB"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863439295"/>
                  </a:ext>
                </a:extLst>
              </a:tr>
              <a:tr h="169806">
                <a:tc>
                  <a:txBody>
                    <a:bodyPr/>
                    <a:lstStyle/>
                    <a:p>
                      <a:pPr algn="l" fontAlgn="t">
                        <a:lnSpc>
                          <a:spcPct val="107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Mean Default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- 0.11</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- 0.02</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4144814823"/>
                  </a:ext>
                </a:extLst>
              </a:tr>
              <a:tr h="169806">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Mean Dorsal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- 0.04 </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- 0.008</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- 0.04</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- 0.03</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846471678"/>
                  </a:ext>
                </a:extLst>
              </a:tr>
              <a:tr h="240557">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Mean Salience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tabLst>
                          <a:tab pos="528955" algn="l"/>
                        </a:tabLs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- 0.13</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- 0.07</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284154233"/>
                  </a:ext>
                </a:extLst>
              </a:tr>
              <a:tr h="169806">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Mean Control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423013134"/>
                  </a:ext>
                </a:extLst>
              </a:tr>
              <a:tr h="169806">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Default </a:t>
                      </a:r>
                      <a:r>
                        <a:rPr lang="en-US" sz="700" b="0" i="0" u="none" strike="noStrike" dirty="0" err="1">
                          <a:effectLst/>
                          <a:latin typeface="Calibri" panose="020F0502020204030204" pitchFamily="34" charset="0"/>
                          <a:ea typeface="Calibri" panose="020F0502020204030204" pitchFamily="34" charset="0"/>
                          <a:cs typeface="Calibri" panose="020F0502020204030204" pitchFamily="34" charset="0"/>
                        </a:rPr>
                        <a:t>betw</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 connectivity</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0.013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899352495"/>
                  </a:ext>
                </a:extLst>
              </a:tr>
              <a:tr h="169806">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Dorsal betw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0.06</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275300753"/>
                  </a:ext>
                </a:extLst>
              </a:tr>
              <a:tr h="169806">
                <a:tc>
                  <a:txBody>
                    <a:bodyPr/>
                    <a:lstStyle/>
                    <a:p>
                      <a:pPr algn="l" fontAlgn="t">
                        <a:lnSpc>
                          <a:spcPct val="115000"/>
                        </a:lnSpc>
                        <a:spcBef>
                          <a:spcPts val="0"/>
                        </a:spcBef>
                        <a:spcAft>
                          <a:spcPts val="800"/>
                        </a:spcAft>
                      </a:pPr>
                      <a:r>
                        <a:rPr lang="en-US" sz="7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Salience betw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- 0.01</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- 0.002</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742181302"/>
                  </a:ext>
                </a:extLst>
              </a:tr>
              <a:tr h="169806">
                <a:tc>
                  <a:txBody>
                    <a:bodyPr/>
                    <a:lstStyle/>
                    <a:p>
                      <a:pPr algn="l" fontAlgn="t">
                        <a:lnSpc>
                          <a:spcPct val="115000"/>
                        </a:lnSpc>
                        <a:spcBef>
                          <a:spcPts val="0"/>
                        </a:spcBef>
                        <a:spcAft>
                          <a:spcPts val="800"/>
                        </a:spcAft>
                      </a:pPr>
                      <a:r>
                        <a:rPr lang="en-US" sz="700" b="0" i="0" u="none" strike="noStrike">
                          <a:effectLst/>
                          <a:latin typeface="Calibri" panose="020F0502020204030204" pitchFamily="34" charset="0"/>
                          <a:ea typeface="Calibri" panose="020F0502020204030204" pitchFamily="34" charset="0"/>
                          <a:cs typeface="Calibri" panose="020F0502020204030204" pitchFamily="34" charset="0"/>
                        </a:rPr>
                        <a:t>Control betw connectivity</a:t>
                      </a:r>
                      <a:endParaRPr lang="en-US"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0.08 </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0.05</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CC2E5"/>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145273144"/>
                  </a:ext>
                </a:extLst>
              </a:tr>
              <a:tr h="169806">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Global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- 0.21</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- 0.09</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0.022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BEB"/>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- 0.0003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- 0.09</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417089150"/>
                  </a:ext>
                </a:extLst>
              </a:tr>
              <a:tr h="169806">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Association</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- 0.19</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- 0.054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- 0.023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0.022</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BCBEB"/>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0" i="0" u="none" strike="noStrike" dirty="0">
                          <a:effectLst/>
                          <a:latin typeface="Arial" panose="020B0604020202020204" pitchFamily="34" charset="0"/>
                        </a:rPr>
                        <a:t>- 0.00003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- 0.06</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4053598747"/>
                  </a:ext>
                </a:extLst>
              </a:tr>
              <a:tr h="169806">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Sensory</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- 0.21</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- 0.15</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- 0.06</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effectLst/>
                          <a:latin typeface="Arial" panose="020B0604020202020204" pitchFamily="34" charset="0"/>
                        </a:rPr>
                        <a:t>- 0.03</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- 0.17</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sng" strike="noStrike" dirty="0">
                          <a:effectLst/>
                          <a:latin typeface="Arial" panose="020B0604020202020204" pitchFamily="34" charset="0"/>
                        </a:rPr>
                        <a:t>- 0.14</a:t>
                      </a: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effectLst/>
                          <a:latin typeface="Arial" panose="020B0604020202020204" pitchFamily="34" charset="0"/>
                        </a:rPr>
                        <a:t>- 0.13</a:t>
                      </a: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820956954"/>
                  </a:ext>
                </a:extLst>
              </a:tr>
              <a:tr h="169806">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 Default</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- 0.08</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- 0.08</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- 0.07</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- 0.07</a:t>
                      </a:r>
                      <a:endParaRPr lang="de-DE" sz="700" b="0" i="0" u="none" strike="noStrike" dirty="0">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203361281"/>
                  </a:ext>
                </a:extLst>
              </a:tr>
              <a:tr h="169806">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Dorsal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- 0.098</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- 0.07</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a:t>
                      </a:r>
                      <a:endParaRPr lang="de-DE" sz="700" b="0" i="0" u="none" strike="noStrike" dirty="0">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053301717"/>
                  </a:ext>
                </a:extLst>
              </a:tr>
              <a:tr h="169806">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Salience</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- 0.21</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- 0.09</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- 0.1</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- 0.07</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- 0.23</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- 0.2</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- 0.09</a:t>
                      </a:r>
                      <a:endParaRPr lang="de-DE" sz="700" b="0" i="0" u="none" strike="noStrike">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3101180688"/>
                  </a:ext>
                </a:extLst>
              </a:tr>
              <a:tr h="169806">
                <a:tc>
                  <a:txBody>
                    <a:bodyPr/>
                    <a:lstStyle/>
                    <a:p>
                      <a:pPr algn="l" fontAlgn="t">
                        <a:lnSpc>
                          <a:spcPct val="115000"/>
                        </a:lnSpc>
                        <a:spcBef>
                          <a:spcPts val="0"/>
                        </a:spcBef>
                        <a:spcAft>
                          <a:spcPts val="800"/>
                        </a:spcAft>
                      </a:pP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Segregation</a:t>
                      </a:r>
                      <a:r>
                        <a:rPr lang="en-US" sz="700" b="0" i="0" u="none" strike="noStrike" dirty="0">
                          <a:effectLst/>
                          <a:latin typeface="Arial" panose="020B0604020202020204" pitchFamily="34" charset="0"/>
                          <a:ea typeface="+mn-ea"/>
                          <a:cs typeface="+mn-cs"/>
                        </a:rPr>
                        <a:t> </a:t>
                      </a:r>
                      <a:r>
                        <a:rPr lang="en-US" sz="700" b="0" i="0" u="none" strike="noStrike" dirty="0">
                          <a:effectLst/>
                          <a:latin typeface="Calibri" panose="020F0502020204030204" pitchFamily="34" charset="0"/>
                          <a:ea typeface="Calibri" panose="020F0502020204030204" pitchFamily="34" charset="0"/>
                          <a:cs typeface="Calibri" panose="020F0502020204030204" pitchFamily="34" charset="0"/>
                        </a:rPr>
                        <a:t>Control</a:t>
                      </a:r>
                      <a:endParaRPr lang="en-US"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- 0.01</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- 0.012</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- 0.006</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0.03</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- 0.005</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- 0.024</a:t>
                      </a:r>
                      <a:endParaRPr lang="de-DE" sz="700" b="0" i="0" u="none" strike="noStrike">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a:txBody>
                    <a:bodyPr/>
                    <a:lstStyle/>
                    <a:p>
                      <a:pPr algn="l" fontAlgn="t">
                        <a:lnSpc>
                          <a:spcPct val="107000"/>
                        </a:lnSpc>
                        <a:spcBef>
                          <a:spcPts val="0"/>
                        </a:spcBef>
                        <a:spcAft>
                          <a:spcPts val="800"/>
                        </a:spcAft>
                      </a:pPr>
                      <a:r>
                        <a:rPr lang="de-DE" sz="700" b="1" i="0" u="sng"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- 0.05</a:t>
                      </a:r>
                      <a:endParaRPr lang="de-DE" sz="700" b="0" i="0" u="none" strike="noStrike" dirty="0">
                        <a:effectLst/>
                        <a:latin typeface="Arial" panose="020B0604020202020204" pitchFamily="34" charset="0"/>
                      </a:endParaRPr>
                    </a:p>
                  </a:txBody>
                  <a:tcPr marL="44493" marR="44493" marT="618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gridSpan="2">
                  <a:txBody>
                    <a:bodyPr/>
                    <a:lstStyle/>
                    <a:p>
                      <a:pPr algn="l" fontAlgn="t">
                        <a:lnSpc>
                          <a:spcPct val="107000"/>
                        </a:lnSpc>
                        <a:spcBef>
                          <a:spcPts val="0"/>
                        </a:spcBef>
                        <a:spcAft>
                          <a:spcPts val="800"/>
                        </a:spcAft>
                      </a:pPr>
                      <a:r>
                        <a:rPr lang="de-DE" sz="7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- 0.02</a:t>
                      </a:r>
                      <a:endParaRPr lang="de-DE" sz="700" b="0" i="0" u="none" strike="noStrike" dirty="0">
                        <a:effectLst/>
                        <a:latin typeface="Arial" panose="020B0604020202020204" pitchFamily="34" charset="0"/>
                      </a:endParaRPr>
                    </a:p>
                  </a:txBody>
                  <a:tcPr marL="59324" marR="59324" marT="29662" marB="29662">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60000"/>
                        <a:lumOff val="40000"/>
                      </a:schemeClr>
                    </a:solidFill>
                  </a:tcPr>
                </a:tc>
                <a:tc hMerge="1">
                  <a:txBody>
                    <a:bodyPr/>
                    <a:lstStyle/>
                    <a:p>
                      <a:endParaRPr lang="de-DE"/>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2414698454"/>
                  </a:ext>
                </a:extLst>
              </a:tr>
              <a:tr h="169806">
                <a:tc>
                  <a:txBody>
                    <a:bodyPr/>
                    <a:lstStyle/>
                    <a:p>
                      <a:pPr algn="l" fontAlgn="t">
                        <a:lnSpc>
                          <a:spcPct val="115000"/>
                        </a:lnSpc>
                        <a:spcBef>
                          <a:spcPts val="0"/>
                        </a:spcBef>
                        <a:spcAft>
                          <a:spcPts val="800"/>
                        </a:spcAft>
                      </a:pPr>
                      <a:r>
                        <a:rPr lang="en-US" sz="7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Legend</a:t>
                      </a:r>
                      <a:endParaRPr lang="en-US"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lnSpc>
                          <a:spcPct val="107000"/>
                        </a:lnSpc>
                        <a:spcBef>
                          <a:spcPts val="0"/>
                        </a:spcBef>
                        <a:spcAft>
                          <a:spcPts val="800"/>
                        </a:spcAft>
                      </a:pPr>
                      <a:r>
                        <a:rPr lang="de-DE" sz="7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Not Sign.</a:t>
                      </a:r>
                      <a:endParaRPr lang="de-DE" sz="1200" b="0" i="0" u="none" strike="noStrike">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Sign.</a:t>
                      </a:r>
                      <a:endParaRPr lang="de-DE" sz="1200" b="0" i="0" u="none" strike="noStrike" dirty="0">
                        <a:effectLst/>
                        <a:latin typeface="Arial" panose="020B0604020202020204" pitchFamily="34" charset="0"/>
                      </a:endParaRPr>
                    </a:p>
                  </a:txBody>
                  <a:tcPr marL="45541" marR="45541" marT="6325" marB="0">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4B083"/>
                    </a:solidFill>
                  </a:tcPr>
                </a:tc>
                <a:tc>
                  <a:txBody>
                    <a:bodyPr/>
                    <a:lstStyle/>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44493" marR="44493" marT="618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ct val="107000"/>
                        </a:lnSpc>
                        <a:spcBef>
                          <a:spcPts val="0"/>
                        </a:spcBef>
                        <a:spcAft>
                          <a:spcPts val="800"/>
                        </a:spcAft>
                      </a:pPr>
                      <a:endParaRPr lang="de-DE" sz="700" b="0" i="0" u="none" strike="noStrike">
                        <a:effectLst/>
                        <a:latin typeface="Arial" panose="020B0604020202020204" pitchFamily="34" charset="0"/>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lnSpc>
                          <a:spcPct val="107000"/>
                        </a:lnSpc>
                        <a:spcBef>
                          <a:spcPts val="0"/>
                        </a:spcBef>
                        <a:spcAft>
                          <a:spcPts val="800"/>
                        </a:spcAft>
                      </a:pPr>
                      <a:endParaRPr lang="de-DE" sz="700" b="0" i="0" u="none" strike="noStrike">
                        <a:effectLst/>
                        <a:latin typeface="Arial" panose="020B0604020202020204" pitchFamily="34" charset="0"/>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l" fontAlgn="t">
                        <a:lnSpc>
                          <a:spcPct val="107000"/>
                        </a:lnSpc>
                        <a:spcBef>
                          <a:spcPts val="0"/>
                        </a:spcBef>
                        <a:spcAft>
                          <a:spcPts val="800"/>
                        </a:spcAft>
                      </a:pPr>
                      <a:endParaRPr lang="de-DE" sz="700" b="0" i="0" u="none" strike="noStrike" dirty="0">
                        <a:effectLst/>
                        <a:latin typeface="Arial" panose="020B0604020202020204" pitchFamily="34" charset="0"/>
                      </a:endParaRPr>
                    </a:p>
                  </a:txBody>
                  <a:tcPr marL="59324" marR="59324" marT="29662" marB="2966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de-DE"/>
                    </a:p>
                  </a:txBody>
                  <a:tcPr/>
                </a:tc>
                <a:extLst>
                  <a:ext uri="{0D108BD9-81ED-4DB2-BD59-A6C34878D82A}">
                    <a16:rowId xmlns:a16="http://schemas.microsoft.com/office/drawing/2014/main" val="2369927034"/>
                  </a:ext>
                </a:extLst>
              </a:tr>
            </a:tbl>
          </a:graphicData>
        </a:graphic>
      </p:graphicFrame>
      <p:sp>
        <p:nvSpPr>
          <p:cNvPr id="16" name="Title 1">
            <a:extLst>
              <a:ext uri="{FF2B5EF4-FFF2-40B4-BE49-F238E27FC236}">
                <a16:creationId xmlns:a16="http://schemas.microsoft.com/office/drawing/2014/main" id="{D960D700-B4CA-4ABC-A745-0B4082357912}"/>
              </a:ext>
            </a:extLst>
          </p:cNvPr>
          <p:cNvSpPr>
            <a:spLocks noGrp="1"/>
          </p:cNvSpPr>
          <p:nvPr>
            <p:ph type="title"/>
          </p:nvPr>
        </p:nvSpPr>
        <p:spPr>
          <a:xfrm>
            <a:off x="359119" y="957923"/>
            <a:ext cx="11376000" cy="288032"/>
          </a:xfrm>
        </p:spPr>
        <p:txBody>
          <a:bodyPr/>
          <a:lstStyle/>
          <a:p>
            <a:r>
              <a:rPr lang="en-US" sz="2000" dirty="0"/>
              <a:t>Alteration of Functional Connectivity with age (Effect size)</a:t>
            </a:r>
          </a:p>
        </p:txBody>
      </p:sp>
      <p:sp>
        <p:nvSpPr>
          <p:cNvPr id="6" name="Rechteck 5">
            <a:extLst>
              <a:ext uri="{FF2B5EF4-FFF2-40B4-BE49-F238E27FC236}">
                <a16:creationId xmlns:a16="http://schemas.microsoft.com/office/drawing/2014/main" id="{18F8CEB7-9559-4FF5-9E62-47120158A360}"/>
              </a:ext>
            </a:extLst>
          </p:cNvPr>
          <p:cNvSpPr/>
          <p:nvPr/>
        </p:nvSpPr>
        <p:spPr bwMode="gray">
          <a:xfrm>
            <a:off x="361862" y="2564904"/>
            <a:ext cx="5616624" cy="261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3" name="Rechteck 12">
            <a:extLst>
              <a:ext uri="{FF2B5EF4-FFF2-40B4-BE49-F238E27FC236}">
                <a16:creationId xmlns:a16="http://schemas.microsoft.com/office/drawing/2014/main" id="{71FF2758-D306-4597-8704-C4DDA2C0A968}"/>
              </a:ext>
            </a:extLst>
          </p:cNvPr>
          <p:cNvSpPr/>
          <p:nvPr/>
        </p:nvSpPr>
        <p:spPr bwMode="gray">
          <a:xfrm>
            <a:off x="368469" y="3569841"/>
            <a:ext cx="5625180" cy="6892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0" name="Rechteck 9">
            <a:extLst>
              <a:ext uri="{FF2B5EF4-FFF2-40B4-BE49-F238E27FC236}">
                <a16:creationId xmlns:a16="http://schemas.microsoft.com/office/drawing/2014/main" id="{96C8C71F-DF6B-4CE6-BB87-1739826A3982}"/>
              </a:ext>
            </a:extLst>
          </p:cNvPr>
          <p:cNvSpPr/>
          <p:nvPr/>
        </p:nvSpPr>
        <p:spPr bwMode="gray">
          <a:xfrm>
            <a:off x="6223862" y="2564904"/>
            <a:ext cx="5544004" cy="2611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2" name="Rechteck 11">
            <a:extLst>
              <a:ext uri="{FF2B5EF4-FFF2-40B4-BE49-F238E27FC236}">
                <a16:creationId xmlns:a16="http://schemas.microsoft.com/office/drawing/2014/main" id="{26D85179-26C5-47F6-9B8C-375F12CCE981}"/>
              </a:ext>
            </a:extLst>
          </p:cNvPr>
          <p:cNvSpPr/>
          <p:nvPr/>
        </p:nvSpPr>
        <p:spPr bwMode="gray">
          <a:xfrm>
            <a:off x="6228265" y="3546100"/>
            <a:ext cx="5539601" cy="6671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17" name="Textfeld 16">
            <a:extLst>
              <a:ext uri="{FF2B5EF4-FFF2-40B4-BE49-F238E27FC236}">
                <a16:creationId xmlns:a16="http://schemas.microsoft.com/office/drawing/2014/main" id="{58993E24-D1A9-48A4-ABCD-E00702E286DE}"/>
              </a:ext>
            </a:extLst>
          </p:cNvPr>
          <p:cNvSpPr txBox="1"/>
          <p:nvPr/>
        </p:nvSpPr>
        <p:spPr bwMode="gray">
          <a:xfrm>
            <a:off x="368469" y="5737151"/>
            <a:ext cx="10297144" cy="410539"/>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en-US" sz="1300" dirty="0">
                <a:latin typeface="+mj-lt"/>
              </a:rPr>
              <a:t>Functional connectivity between resting state networks increases with age after denoising with 36 parameters. After denoising with ICA, the connectivity between the networks decreases with age</a:t>
            </a:r>
            <a:r>
              <a:rPr lang="en-US" sz="1400" dirty="0">
                <a:latin typeface="+mj-lt"/>
              </a:rPr>
              <a:t>.</a:t>
            </a:r>
            <a:endParaRPr lang="de-DE" sz="1400" dirty="0">
              <a:latin typeface="+mj-lt"/>
            </a:endParaRPr>
          </a:p>
          <a:p>
            <a:pPr>
              <a:lnSpc>
                <a:spcPct val="105000"/>
              </a:lnSpc>
            </a:pPr>
            <a:endParaRPr lang="de-DE" sz="1200" dirty="0">
              <a:latin typeface="+mj-lt"/>
            </a:endParaRPr>
          </a:p>
        </p:txBody>
      </p:sp>
      <p:sp>
        <p:nvSpPr>
          <p:cNvPr id="21" name="Textfeld 20">
            <a:extLst>
              <a:ext uri="{FF2B5EF4-FFF2-40B4-BE49-F238E27FC236}">
                <a16:creationId xmlns:a16="http://schemas.microsoft.com/office/drawing/2014/main" id="{8713D35D-102B-44DE-83F2-E543D5B7DB2C}"/>
              </a:ext>
            </a:extLst>
          </p:cNvPr>
          <p:cNvSpPr txBox="1"/>
          <p:nvPr/>
        </p:nvSpPr>
        <p:spPr bwMode="gray">
          <a:xfrm>
            <a:off x="366701" y="6270383"/>
            <a:ext cx="9043253" cy="354809"/>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en-US" sz="1300" dirty="0">
                <a:latin typeface="+mj-lt"/>
              </a:rPr>
              <a:t>The decrease in functional segregation with age of default, dorsal and salience network can be observed across both denoising procedures, different matrices and thresholds</a:t>
            </a:r>
            <a:r>
              <a:rPr lang="en-US" sz="1400" dirty="0">
                <a:latin typeface="+mj-lt"/>
              </a:rPr>
              <a:t>.</a:t>
            </a:r>
            <a:endParaRPr lang="de-DE" sz="1400" dirty="0" err="1">
              <a:latin typeface="+mj-lt"/>
            </a:endParaRPr>
          </a:p>
        </p:txBody>
      </p:sp>
    </p:spTree>
    <p:extLst>
      <p:ext uri="{BB962C8B-B14F-4D97-AF65-F5344CB8AC3E}">
        <p14:creationId xmlns:p14="http://schemas.microsoft.com/office/powerpoint/2010/main" val="28854675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0" grpId="0" animBg="1"/>
      <p:bldP spid="12" grpId="0" animBg="1"/>
      <p:bldP spid="17"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241D7E60-B3C5-4964-BF42-010E0B6EDCEA}"/>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6" name="Fußzeilenplatzhalter 5">
            <a:extLst>
              <a:ext uri="{FF2B5EF4-FFF2-40B4-BE49-F238E27FC236}">
                <a16:creationId xmlns:a16="http://schemas.microsoft.com/office/drawing/2014/main" id="{8167AD68-BED6-4BE9-AF1E-7E3C05FE9C7B}"/>
              </a:ext>
            </a:extLst>
          </p:cNvPr>
          <p:cNvSpPr>
            <a:spLocks noGrp="1"/>
          </p:cNvSpPr>
          <p:nvPr>
            <p:ph type="ftr" sz="quarter" idx="11"/>
          </p:nvPr>
        </p:nvSpPr>
        <p:spPr>
          <a:xfrm>
            <a:off x="6241603" y="332656"/>
            <a:ext cx="5184000" cy="216000"/>
          </a:xfrm>
        </p:spPr>
        <p:txBody>
          <a:bodyPr anchor="t">
            <a:normAutofit fontScale="92500"/>
          </a:bodyPr>
          <a:lstStyle/>
          <a:p>
            <a:pPr>
              <a:spcAft>
                <a:spcPts val="600"/>
              </a:spcAft>
            </a:pPr>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7" name="Foliennummernplatzhalter 6">
            <a:extLst>
              <a:ext uri="{FF2B5EF4-FFF2-40B4-BE49-F238E27FC236}">
                <a16:creationId xmlns:a16="http://schemas.microsoft.com/office/drawing/2014/main" id="{B0198D13-007A-4437-B922-6F307B456941}"/>
              </a:ext>
            </a:extLst>
          </p:cNvPr>
          <p:cNvSpPr>
            <a:spLocks noGrp="1"/>
          </p:cNvSpPr>
          <p:nvPr>
            <p:ph type="sldNum" sz="quarter" idx="12"/>
          </p:nvPr>
        </p:nvSpPr>
        <p:spPr>
          <a:xfrm>
            <a:off x="11426219" y="332656"/>
            <a:ext cx="360000" cy="216000"/>
          </a:xfrm>
        </p:spPr>
        <p:txBody>
          <a:bodyPr anchor="t">
            <a:normAutofit/>
          </a:bodyPr>
          <a:lstStyle/>
          <a:p>
            <a:pPr>
              <a:spcAft>
                <a:spcPts val="600"/>
              </a:spcAft>
            </a:pPr>
            <a:fld id="{9B00EF49-7894-4F53-A8DD-F7DB3BFC5032}" type="slidenum">
              <a:rPr lang="de-DE" smtClean="0"/>
              <a:pPr>
                <a:spcAft>
                  <a:spcPts val="600"/>
                </a:spcAft>
              </a:pPr>
              <a:t>4</a:t>
            </a:fld>
            <a:endParaRPr lang="de-DE"/>
          </a:p>
        </p:txBody>
      </p:sp>
      <p:sp>
        <p:nvSpPr>
          <p:cNvPr id="8" name="Textfeld 7">
            <a:extLst>
              <a:ext uri="{FF2B5EF4-FFF2-40B4-BE49-F238E27FC236}">
                <a16:creationId xmlns:a16="http://schemas.microsoft.com/office/drawing/2014/main" id="{97330E43-92C2-45C0-AF0A-9B43D682A8AB}"/>
              </a:ext>
            </a:extLst>
          </p:cNvPr>
          <p:cNvSpPr txBox="1"/>
          <p:nvPr/>
        </p:nvSpPr>
        <p:spPr bwMode="gray">
          <a:xfrm>
            <a:off x="1201043" y="1268760"/>
            <a:ext cx="9145016" cy="2725356"/>
          </a:xfrm>
          <a:prstGeom prst="rect">
            <a:avLst/>
          </a:prstGeom>
          <a:noFill/>
        </p:spPr>
        <p:txBody>
          <a:bodyPr wrap="square" lIns="0" tIns="0" rIns="0" bIns="0" rtlCol="0">
            <a:noAutofit/>
          </a:bodyPr>
          <a:lstStyle/>
          <a:p>
            <a:pPr marL="216000" indent="-216000">
              <a:lnSpc>
                <a:spcPct val="150000"/>
              </a:lnSpc>
              <a:buFont typeface="Arial" panose="020B0604020202020204" pitchFamily="34" charset="0"/>
              <a:buChar char="•"/>
            </a:pPr>
            <a:r>
              <a:rPr lang="en-US" sz="1600" dirty="0">
                <a:latin typeface="+mj-lt"/>
              </a:rPr>
              <a:t>Both denoising methods, </a:t>
            </a:r>
            <a:r>
              <a:rPr lang="en-US" sz="1600" b="1" dirty="0">
                <a:latin typeface="+mj-lt"/>
              </a:rPr>
              <a:t>36P</a:t>
            </a:r>
            <a:r>
              <a:rPr lang="en-US" sz="1600" dirty="0">
                <a:latin typeface="+mj-lt"/>
              </a:rPr>
              <a:t> and </a:t>
            </a:r>
            <a:r>
              <a:rPr lang="en-US" sz="1600" b="1" dirty="0">
                <a:latin typeface="+mj-lt"/>
              </a:rPr>
              <a:t>ICA-Aroma</a:t>
            </a:r>
            <a:r>
              <a:rPr lang="en-US" sz="1600" dirty="0">
                <a:latin typeface="+mj-lt"/>
              </a:rPr>
              <a:t> achieve excellent results in various benchmark studies; in addition, we have used global signal regression in both methods.</a:t>
            </a:r>
          </a:p>
          <a:p>
            <a:pPr marL="216000" indent="-216000">
              <a:lnSpc>
                <a:spcPct val="150000"/>
              </a:lnSpc>
              <a:buFont typeface="Arial" panose="020B0604020202020204" pitchFamily="34" charset="0"/>
              <a:buChar char="•"/>
            </a:pPr>
            <a:r>
              <a:rPr lang="en-US" sz="1600" dirty="0">
                <a:latin typeface="+mj-lt"/>
              </a:rPr>
              <a:t>Global signal regression leads to a drastic increase in negative correlations, and it is not clear whether these reflect biological conditions.</a:t>
            </a:r>
          </a:p>
          <a:p>
            <a:pPr marL="216000" indent="-216000">
              <a:lnSpc>
                <a:spcPct val="150000"/>
              </a:lnSpc>
              <a:buFont typeface="Arial" panose="020B0604020202020204" pitchFamily="34" charset="0"/>
              <a:buChar char="•"/>
            </a:pPr>
            <a:r>
              <a:rPr lang="en-US" sz="1600" dirty="0">
                <a:latin typeface="+mj-lt"/>
              </a:rPr>
              <a:t>Past studies dealing with functional segregation used matrices in which </a:t>
            </a:r>
            <a:r>
              <a:rPr lang="en-US" sz="1600" b="1" dirty="0">
                <a:latin typeface="+mj-lt"/>
              </a:rPr>
              <a:t>negative correlations were excluded</a:t>
            </a:r>
          </a:p>
          <a:p>
            <a:pPr>
              <a:lnSpc>
                <a:spcPct val="150000"/>
              </a:lnSpc>
            </a:pPr>
            <a:r>
              <a:rPr lang="en-US" sz="1600" b="1" dirty="0">
                <a:latin typeface="+mj-lt"/>
              </a:rPr>
              <a:t>	</a:t>
            </a:r>
            <a:r>
              <a:rPr lang="en-US" sz="1600" dirty="0">
                <a:solidFill>
                  <a:schemeClr val="accent1">
                    <a:lumMod val="60000"/>
                    <a:lumOff val="40000"/>
                  </a:schemeClr>
                </a:solidFill>
                <a:ea typeface="Calibri" panose="020F0502020204030204" pitchFamily="34" charset="0"/>
                <a:cs typeface="Times New Roman" panose="02020603050405020304" pitchFamily="18" charset="0"/>
              </a:rPr>
              <a:t> </a:t>
            </a:r>
            <a:r>
              <a:rPr lang="en-US" sz="1600" dirty="0">
                <a:solidFill>
                  <a:schemeClr val="accent1">
                    <a:lumMod val="60000"/>
                    <a:lumOff val="40000"/>
                  </a:schemeClr>
                </a:solidFill>
                <a:latin typeface="+mj-lt"/>
                <a:ea typeface="Calibri" panose="020F0502020204030204" pitchFamily="34" charset="0"/>
                <a:cs typeface="Times New Roman" panose="02020603050405020304" pitchFamily="18" charset="0"/>
              </a:rPr>
              <a:t>(</a:t>
            </a:r>
            <a:r>
              <a:rPr lang="da-DK" sz="1600" dirty="0">
                <a:solidFill>
                  <a:schemeClr val="accent1">
                    <a:lumMod val="60000"/>
                    <a:lumOff val="40000"/>
                  </a:schemeClr>
                </a:solidFill>
                <a:latin typeface="+mj-lt"/>
              </a:rPr>
              <a:t>Chan et al. 2014; </a:t>
            </a:r>
            <a:r>
              <a:rPr lang="en-US" sz="1600" dirty="0">
                <a:solidFill>
                  <a:schemeClr val="accent1">
                    <a:lumMod val="60000"/>
                    <a:lumOff val="40000"/>
                  </a:schemeClr>
                </a:solidFill>
                <a:latin typeface="+mj-lt"/>
                <a:ea typeface="Calibri" panose="020F0502020204030204" pitchFamily="34" charset="0"/>
                <a:cs typeface="Times New Roman" panose="02020603050405020304" pitchFamily="18" charset="0"/>
              </a:rPr>
              <a:t>Madden et al. 2020</a:t>
            </a:r>
            <a:r>
              <a:rPr lang="en-US" sz="1300" b="1" dirty="0">
                <a:solidFill>
                  <a:schemeClr val="accent1">
                    <a:lumMod val="60000"/>
                    <a:lumOff val="40000"/>
                  </a:schemeClr>
                </a:solidFill>
                <a:latin typeface="+mj-lt"/>
                <a:ea typeface="Calibri" panose="020F0502020204030204" pitchFamily="34" charset="0"/>
                <a:cs typeface="Times New Roman" panose="02020603050405020304" pitchFamily="18" charset="0"/>
              </a:rPr>
              <a:t>;</a:t>
            </a:r>
            <a:r>
              <a:rPr lang="en-US" sz="1300" b="1" dirty="0">
                <a:latin typeface="+mj-lt"/>
                <a:ea typeface="Calibri" panose="020F0502020204030204" pitchFamily="34" charset="0"/>
                <a:cs typeface="Times New Roman" panose="02020603050405020304" pitchFamily="18" charset="0"/>
              </a:rPr>
              <a:t> </a:t>
            </a:r>
            <a:r>
              <a:rPr lang="en-US" sz="1600" dirty="0">
                <a:solidFill>
                  <a:schemeClr val="accent1">
                    <a:lumMod val="60000"/>
                    <a:lumOff val="40000"/>
                  </a:schemeClr>
                </a:solidFill>
                <a:latin typeface="+mj-lt"/>
                <a:ea typeface="Calibri" panose="020F0502020204030204" pitchFamily="34" charset="0"/>
                <a:cs typeface="Times New Roman" panose="02020603050405020304" pitchFamily="18" charset="0"/>
              </a:rPr>
              <a:t>T. Kong et al</a:t>
            </a:r>
            <a:r>
              <a:rPr lang="en-US" sz="1600" dirty="0">
                <a:solidFill>
                  <a:schemeClr val="accent1">
                    <a:lumMod val="60000"/>
                    <a:lumOff val="40000"/>
                  </a:schemeClr>
                </a:solidFill>
                <a:latin typeface="+mj-lt"/>
              </a:rPr>
              <a:t>. 2019; R. Pedersen 2021)</a:t>
            </a:r>
          </a:p>
          <a:p>
            <a:pPr marL="216000" indent="-216000">
              <a:lnSpc>
                <a:spcPct val="150000"/>
              </a:lnSpc>
              <a:buFont typeface="Arial" panose="020B0604020202020204" pitchFamily="34" charset="0"/>
              <a:buChar char="•"/>
            </a:pPr>
            <a:r>
              <a:rPr lang="en-US" sz="1600" dirty="0">
                <a:latin typeface="+mj-lt"/>
              </a:rPr>
              <a:t>Many studies use a threshold between </a:t>
            </a:r>
            <a:r>
              <a:rPr lang="en-US" sz="1600" b="1" dirty="0">
                <a:latin typeface="+mj-lt"/>
              </a:rPr>
              <a:t>0.5 - 0.7 </a:t>
            </a:r>
            <a:r>
              <a:rPr lang="en-US" sz="1600" dirty="0">
                <a:latin typeface="+mj-lt"/>
              </a:rPr>
              <a:t>and some use </a:t>
            </a:r>
            <a:r>
              <a:rPr lang="en-US" sz="1600" b="1" dirty="0">
                <a:latin typeface="+mj-lt"/>
              </a:rPr>
              <a:t>no threshold at all</a:t>
            </a:r>
            <a:r>
              <a:rPr lang="en-US" sz="1600" dirty="0">
                <a:latin typeface="+mj-lt"/>
              </a:rPr>
              <a:t>.</a:t>
            </a:r>
          </a:p>
          <a:p>
            <a:pPr>
              <a:lnSpc>
                <a:spcPct val="150000"/>
              </a:lnSpc>
            </a:pPr>
            <a:endParaRPr lang="en-US" sz="1600" dirty="0">
              <a:latin typeface="+mj-lt"/>
            </a:endParaRPr>
          </a:p>
          <a:p>
            <a:pPr marL="742873" lvl="1" indent="-285750">
              <a:lnSpc>
                <a:spcPct val="150000"/>
              </a:lnSpc>
              <a:buFont typeface="Wingdings" panose="05000000000000000000" pitchFamily="2" charset="2"/>
              <a:buChar char="Ø"/>
            </a:pPr>
            <a:r>
              <a:rPr lang="en-US" sz="1600" dirty="0">
                <a:latin typeface="+mj-lt"/>
              </a:rPr>
              <a:t>My recommendation is to use matrices with </a:t>
            </a:r>
            <a:r>
              <a:rPr lang="en-US" sz="1600" b="1" dirty="0">
                <a:latin typeface="+mj-lt"/>
              </a:rPr>
              <a:t>only positive correlations </a:t>
            </a:r>
            <a:r>
              <a:rPr lang="en-US" sz="1600" dirty="0">
                <a:latin typeface="+mj-lt"/>
              </a:rPr>
              <a:t>and apply a </a:t>
            </a:r>
            <a:r>
              <a:rPr lang="en-US" sz="1600" b="1" dirty="0">
                <a:latin typeface="+mj-lt"/>
              </a:rPr>
              <a:t>threshold of 0.5</a:t>
            </a:r>
            <a:r>
              <a:rPr lang="en-US" sz="1600" dirty="0">
                <a:latin typeface="+mj-lt"/>
              </a:rPr>
              <a:t>. For the sake of continuity, I would continue to use </a:t>
            </a:r>
            <a:r>
              <a:rPr lang="en-US" sz="1600" b="1" dirty="0">
                <a:latin typeface="+mj-lt"/>
              </a:rPr>
              <a:t>ICA-Aroma</a:t>
            </a:r>
            <a:r>
              <a:rPr lang="en-US" sz="1600" dirty="0">
                <a:latin typeface="+mj-lt"/>
              </a:rPr>
              <a:t>.</a:t>
            </a:r>
          </a:p>
          <a:p>
            <a:pPr marL="742873" lvl="1" indent="-285750">
              <a:lnSpc>
                <a:spcPct val="150000"/>
              </a:lnSpc>
              <a:buFont typeface="Wingdings" panose="05000000000000000000" pitchFamily="2" charset="2"/>
              <a:buChar char="Ø"/>
            </a:pPr>
            <a:endParaRPr lang="en-US" sz="1300" dirty="0">
              <a:latin typeface="+mj-lt"/>
            </a:endParaRPr>
          </a:p>
          <a:p>
            <a:pPr marL="673123" lvl="1" indent="-216000">
              <a:lnSpc>
                <a:spcPct val="150000"/>
              </a:lnSpc>
              <a:buFont typeface="Arial" panose="020B0604020202020204" pitchFamily="34" charset="0"/>
              <a:buChar char="•"/>
            </a:pPr>
            <a:endParaRPr lang="de-DE" sz="1300" dirty="0">
              <a:latin typeface="+mj-lt"/>
            </a:endParaRPr>
          </a:p>
        </p:txBody>
      </p:sp>
      <p:graphicFrame>
        <p:nvGraphicFramePr>
          <p:cNvPr id="2" name="Tabelle 1">
            <a:extLst>
              <a:ext uri="{FF2B5EF4-FFF2-40B4-BE49-F238E27FC236}">
                <a16:creationId xmlns:a16="http://schemas.microsoft.com/office/drawing/2014/main" id="{F651E71E-19EE-4476-B514-D34A71287F01}"/>
              </a:ext>
            </a:extLst>
          </p:cNvPr>
          <p:cNvGraphicFramePr>
            <a:graphicFrameLocks noGrp="1"/>
          </p:cNvGraphicFramePr>
          <p:nvPr>
            <p:extLst>
              <p:ext uri="{D42A27DB-BD31-4B8C-83A1-F6EECF244321}">
                <p14:modId xmlns:p14="http://schemas.microsoft.com/office/powerpoint/2010/main" val="4082732756"/>
              </p:ext>
            </p:extLst>
          </p:nvPr>
        </p:nvGraphicFramePr>
        <p:xfrm>
          <a:off x="7069715" y="4714196"/>
          <a:ext cx="4536504" cy="1944217"/>
        </p:xfrm>
        <a:graphic>
          <a:graphicData uri="http://schemas.openxmlformats.org/drawingml/2006/table">
            <a:tbl>
              <a:tblPr firstRow="1" firstCol="1" bandRow="1">
                <a:tableStyleId>{5C22544A-7EE6-4342-B048-85BDC9FD1C3A}</a:tableStyleId>
              </a:tblPr>
              <a:tblGrid>
                <a:gridCol w="2485431">
                  <a:extLst>
                    <a:ext uri="{9D8B030D-6E8A-4147-A177-3AD203B41FA5}">
                      <a16:colId xmlns:a16="http://schemas.microsoft.com/office/drawing/2014/main" val="2231120350"/>
                    </a:ext>
                  </a:extLst>
                </a:gridCol>
                <a:gridCol w="2051073">
                  <a:extLst>
                    <a:ext uri="{9D8B030D-6E8A-4147-A177-3AD203B41FA5}">
                      <a16:colId xmlns:a16="http://schemas.microsoft.com/office/drawing/2014/main" val="1882286458"/>
                    </a:ext>
                  </a:extLst>
                </a:gridCol>
              </a:tblGrid>
              <a:tr h="445939">
                <a:tc>
                  <a:txBody>
                    <a:bodyPr/>
                    <a:lstStyle/>
                    <a:p>
                      <a:pPr marL="0" marR="0" lvl="0" indent="0" algn="l" defTabSz="914245" rtl="0" eaLnBrk="1" fontAlgn="auto" latinLnBrk="0" hangingPunct="1">
                        <a:lnSpc>
                          <a:spcPct val="150000"/>
                        </a:lnSpc>
                        <a:spcBef>
                          <a:spcPts val="0"/>
                        </a:spcBef>
                        <a:spcAft>
                          <a:spcPts val="800"/>
                        </a:spcAft>
                        <a:buClrTx/>
                        <a:buSzTx/>
                        <a:buFontTx/>
                        <a:buNone/>
                        <a:tabLst/>
                        <a:defRPr/>
                      </a:pPr>
                      <a:r>
                        <a:rPr lang="en-US" sz="1100" u="none" strike="noStrike" dirty="0">
                          <a:solidFill>
                            <a:schemeClr val="tx1"/>
                          </a:solidFill>
                          <a:effectLst/>
                        </a:rPr>
                        <a:t> </a:t>
                      </a:r>
                      <a:r>
                        <a:rPr lang="en-US" sz="1100" u="sng" dirty="0">
                          <a:solidFill>
                            <a:schemeClr val="tx1"/>
                          </a:solidFill>
                          <a:effectLst/>
                        </a:rPr>
                        <a:t>Sample Characteristics (N=2601)</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44387052"/>
                  </a:ext>
                </a:extLst>
              </a:tr>
              <a:tr h="248843">
                <a:tc>
                  <a:txBody>
                    <a:bodyPr/>
                    <a:lstStyle/>
                    <a:p>
                      <a:pPr algn="l">
                        <a:lnSpc>
                          <a:spcPct val="150000"/>
                        </a:lnSpc>
                        <a:spcAft>
                          <a:spcPts val="800"/>
                        </a:spcAft>
                      </a:pPr>
                      <a:r>
                        <a:rPr lang="en-US" sz="1100" dirty="0">
                          <a:solidFill>
                            <a:schemeClr val="tx1"/>
                          </a:solidFill>
                          <a:effectLst/>
                        </a:rPr>
                        <a:t>Female sex [n, (%)]</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100">
                          <a:solidFill>
                            <a:schemeClr val="tx1"/>
                          </a:solidFill>
                          <a:effectLst/>
                        </a:rPr>
                        <a:t>443 (45.4%)</a:t>
                      </a:r>
                      <a:endParaRPr lang="de-D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40972234"/>
                  </a:ext>
                </a:extLst>
              </a:tr>
              <a:tr h="304369">
                <a:tc>
                  <a:txBody>
                    <a:bodyPr/>
                    <a:lstStyle/>
                    <a:p>
                      <a:pPr algn="l">
                        <a:lnSpc>
                          <a:spcPct val="150000"/>
                        </a:lnSpc>
                        <a:spcAft>
                          <a:spcPts val="800"/>
                        </a:spcAft>
                      </a:pPr>
                      <a:r>
                        <a:rPr lang="en-US" sz="1100">
                          <a:solidFill>
                            <a:schemeClr val="tx1"/>
                          </a:solidFill>
                          <a:effectLst/>
                        </a:rPr>
                        <a:t>Age [years], median (IQR)</a:t>
                      </a:r>
                      <a:endParaRPr lang="de-DE"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100" dirty="0">
                          <a:solidFill>
                            <a:schemeClr val="tx1"/>
                          </a:solidFill>
                          <a:effectLst/>
                        </a:rPr>
                        <a:t>65 (14)</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9768688"/>
                  </a:ext>
                </a:extLst>
              </a:tr>
              <a:tr h="456746">
                <a:tc>
                  <a:txBody>
                    <a:bodyPr/>
                    <a:lstStyle/>
                    <a:p>
                      <a:pPr algn="l">
                        <a:lnSpc>
                          <a:spcPct val="150000"/>
                        </a:lnSpc>
                        <a:spcAft>
                          <a:spcPts val="800"/>
                        </a:spcAft>
                      </a:pPr>
                      <a:r>
                        <a:rPr lang="en-US" sz="1100" dirty="0">
                          <a:solidFill>
                            <a:schemeClr val="tx1"/>
                          </a:solidFill>
                          <a:effectLst/>
                        </a:rPr>
                        <a:t>TMT B Score [seconds], median (IQR)</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100" dirty="0">
                          <a:solidFill>
                            <a:schemeClr val="tx1"/>
                          </a:solidFill>
                          <a:effectLst/>
                        </a:rPr>
                        <a:t>89 (37)</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3176213"/>
                  </a:ext>
                </a:extLst>
              </a:tr>
              <a:tr h="248843">
                <a:tc gridSpan="2">
                  <a:txBody>
                    <a:bodyPr/>
                    <a:lstStyle/>
                    <a:p>
                      <a:pPr algn="l">
                        <a:lnSpc>
                          <a:spcPct val="150000"/>
                        </a:lnSpc>
                        <a:spcAft>
                          <a:spcPts val="800"/>
                        </a:spcAft>
                      </a:pPr>
                      <a:r>
                        <a:rPr lang="de-DE" sz="1100" dirty="0" err="1">
                          <a:solidFill>
                            <a:schemeClr val="tx1"/>
                          </a:solidFill>
                          <a:effectLst/>
                        </a:rPr>
                        <a:t>Structural</a:t>
                      </a:r>
                      <a:r>
                        <a:rPr lang="de-DE" sz="1100" dirty="0">
                          <a:solidFill>
                            <a:schemeClr val="tx1"/>
                          </a:solidFill>
                          <a:effectLst/>
                        </a:rPr>
                        <a:t> MRI </a:t>
                      </a:r>
                      <a:r>
                        <a:rPr lang="de-DE" sz="1100" dirty="0" err="1">
                          <a:solidFill>
                            <a:schemeClr val="tx1"/>
                          </a:solidFill>
                          <a:effectLst/>
                        </a:rPr>
                        <a:t>measures</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de-DE"/>
                    </a:p>
                  </a:txBody>
                  <a:tcPr/>
                </a:tc>
                <a:extLst>
                  <a:ext uri="{0D108BD9-81ED-4DB2-BD59-A6C34878D82A}">
                    <a16:rowId xmlns:a16="http://schemas.microsoft.com/office/drawing/2014/main" val="1136294000"/>
                  </a:ext>
                </a:extLst>
              </a:tr>
              <a:tr h="239477">
                <a:tc>
                  <a:txBody>
                    <a:bodyPr/>
                    <a:lstStyle/>
                    <a:p>
                      <a:pPr algn="l">
                        <a:lnSpc>
                          <a:spcPct val="150000"/>
                        </a:lnSpc>
                        <a:spcAft>
                          <a:spcPts val="800"/>
                        </a:spcAft>
                      </a:pPr>
                      <a:r>
                        <a:rPr lang="de-DE" sz="1100" dirty="0" err="1">
                          <a:solidFill>
                            <a:schemeClr val="tx1"/>
                          </a:solidFill>
                          <a:effectLst/>
                        </a:rPr>
                        <a:t>Structural</a:t>
                      </a:r>
                      <a:r>
                        <a:rPr lang="de-DE" sz="1100" dirty="0">
                          <a:solidFill>
                            <a:schemeClr val="tx1"/>
                          </a:solidFill>
                          <a:effectLst/>
                        </a:rPr>
                        <a:t> </a:t>
                      </a:r>
                      <a:r>
                        <a:rPr lang="de-DE" sz="1100" dirty="0" err="1">
                          <a:solidFill>
                            <a:schemeClr val="tx1"/>
                          </a:solidFill>
                          <a:effectLst/>
                        </a:rPr>
                        <a:t>connectivity</a:t>
                      </a:r>
                      <a:r>
                        <a:rPr lang="de-DE" sz="1100" dirty="0">
                          <a:solidFill>
                            <a:schemeClr val="tx1"/>
                          </a:solidFill>
                          <a:effectLst/>
                        </a:rPr>
                        <a:t>, median (IQR)</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lnSpc>
                          <a:spcPct val="107000"/>
                        </a:lnSpc>
                        <a:spcAft>
                          <a:spcPts val="800"/>
                        </a:spcAft>
                      </a:pPr>
                      <a:r>
                        <a:rPr lang="en-US" sz="1100" dirty="0">
                          <a:solidFill>
                            <a:schemeClr val="tx1"/>
                          </a:solidFill>
                          <a:effectLst/>
                        </a:rPr>
                        <a:t>0.000217 (0.00005)</a:t>
                      </a:r>
                      <a:endParaRPr lang="de-DE" sz="11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7273" marR="57273"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2482691"/>
                  </a:ext>
                </a:extLst>
              </a:tr>
            </a:tbl>
          </a:graphicData>
        </a:graphic>
      </p:graphicFrame>
    </p:spTree>
    <p:extLst>
      <p:ext uri="{BB962C8B-B14F-4D97-AF65-F5344CB8AC3E}">
        <p14:creationId xmlns:p14="http://schemas.microsoft.com/office/powerpoint/2010/main" val="30771438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FDBA2A07-39B8-4238-9C0B-D8095F904C6F}"/>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2BA34FB2-0663-41FA-80C2-BCEAC3D9D770}"/>
              </a:ext>
            </a:extLst>
          </p:cNvPr>
          <p:cNvSpPr>
            <a:spLocks noGrp="1"/>
          </p:cNvSpPr>
          <p:nvPr>
            <p:ph type="ftr" sz="quarter" idx="11"/>
          </p:nvPr>
        </p:nvSpPr>
        <p:spPr>
          <a:xfrm>
            <a:off x="5953571" y="332656"/>
            <a:ext cx="5472032" cy="216000"/>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4" name="Foliennummernplatzhalter 3">
            <a:extLst>
              <a:ext uri="{FF2B5EF4-FFF2-40B4-BE49-F238E27FC236}">
                <a16:creationId xmlns:a16="http://schemas.microsoft.com/office/drawing/2014/main" id="{0FBA85A3-6F41-4238-BB54-65BF3B14F05B}"/>
              </a:ext>
            </a:extLst>
          </p:cNvPr>
          <p:cNvSpPr>
            <a:spLocks noGrp="1"/>
          </p:cNvSpPr>
          <p:nvPr>
            <p:ph type="sldNum" sz="quarter" idx="12"/>
          </p:nvPr>
        </p:nvSpPr>
        <p:spPr/>
        <p:txBody>
          <a:bodyPr/>
          <a:lstStyle/>
          <a:p>
            <a:fld id="{9B00EF49-7894-4F53-A8DD-F7DB3BFC5032}" type="slidenum">
              <a:rPr lang="de-DE" smtClean="0"/>
              <a:t>5</a:t>
            </a:fld>
            <a:endParaRPr lang="de-DE" dirty="0"/>
          </a:p>
        </p:txBody>
      </p:sp>
      <p:sp>
        <p:nvSpPr>
          <p:cNvPr id="7" name="Textfeld 6">
            <a:extLst>
              <a:ext uri="{FF2B5EF4-FFF2-40B4-BE49-F238E27FC236}">
                <a16:creationId xmlns:a16="http://schemas.microsoft.com/office/drawing/2014/main" id="{12227312-E0B2-4A80-875A-AB1366D3D98F}"/>
              </a:ext>
            </a:extLst>
          </p:cNvPr>
          <p:cNvSpPr txBox="1"/>
          <p:nvPr/>
        </p:nvSpPr>
        <p:spPr bwMode="gray">
          <a:xfrm>
            <a:off x="192931" y="1052736"/>
            <a:ext cx="10873208" cy="830997"/>
          </a:xfrm>
          <a:prstGeom prst="rect">
            <a:avLst/>
          </a:prstGeom>
          <a:noFill/>
        </p:spPr>
        <p:txBody>
          <a:bodyPr wrap="square">
            <a:spAutoFit/>
          </a:bodyPr>
          <a:lstStyle/>
          <a:p>
            <a:pPr marL="285750" indent="-285750" algn="just">
              <a:buFont typeface="Arial" panose="020B0604020202020204" pitchFamily="34" charset="0"/>
              <a:buChar char="•"/>
            </a:pPr>
            <a:r>
              <a:rPr lang="en-US" sz="1600" dirty="0">
                <a:latin typeface="+mj-lt"/>
              </a:rPr>
              <a:t>Age related decline in structural connectivity is consistent across studies, functional connectivity between cortical regions rely on multiple white matter pathways </a:t>
            </a:r>
            <a:r>
              <a:rPr lang="en-US" sz="1600" dirty="0">
                <a:solidFill>
                  <a:schemeClr val="accent1">
                    <a:lumMod val="60000"/>
                    <a:lumOff val="40000"/>
                  </a:schemeClr>
                </a:solidFill>
                <a:latin typeface="+mj-lt"/>
              </a:rPr>
              <a:t>(</a:t>
            </a:r>
            <a:r>
              <a:rPr lang="en-US" sz="1600" dirty="0" err="1">
                <a:solidFill>
                  <a:schemeClr val="accent1">
                    <a:lumMod val="60000"/>
                    <a:lumOff val="40000"/>
                  </a:schemeClr>
                </a:solidFill>
                <a:latin typeface="+mj-lt"/>
              </a:rPr>
              <a:t>Damoiseaux</a:t>
            </a:r>
            <a:r>
              <a:rPr lang="en-US" sz="1600" dirty="0">
                <a:solidFill>
                  <a:schemeClr val="accent1">
                    <a:lumMod val="60000"/>
                    <a:lumOff val="40000"/>
                  </a:schemeClr>
                </a:solidFill>
                <a:latin typeface="+mj-lt"/>
              </a:rPr>
              <a:t> and </a:t>
            </a:r>
            <a:r>
              <a:rPr lang="en-US" sz="1600" dirty="0" err="1">
                <a:solidFill>
                  <a:schemeClr val="accent1">
                    <a:lumMod val="60000"/>
                    <a:lumOff val="40000"/>
                  </a:schemeClr>
                </a:solidFill>
                <a:latin typeface="+mj-lt"/>
              </a:rPr>
              <a:t>Greicius</a:t>
            </a:r>
            <a:r>
              <a:rPr lang="en-US" sz="1600" dirty="0">
                <a:solidFill>
                  <a:schemeClr val="accent1">
                    <a:lumMod val="60000"/>
                    <a:lumOff val="40000"/>
                  </a:schemeClr>
                </a:solidFill>
                <a:latin typeface="+mj-lt"/>
              </a:rPr>
              <a:t>, 2009) </a:t>
            </a:r>
            <a:r>
              <a:rPr lang="en-US" sz="1600" dirty="0">
                <a:latin typeface="+mj-lt"/>
              </a:rPr>
              <a:t>and increases and decreases in FC have been observed with age in different regions </a:t>
            </a:r>
            <a:r>
              <a:rPr lang="en-US" sz="1600" dirty="0">
                <a:solidFill>
                  <a:schemeClr val="accent1">
                    <a:lumMod val="60000"/>
                    <a:lumOff val="40000"/>
                  </a:schemeClr>
                </a:solidFill>
                <a:latin typeface="+mj-lt"/>
              </a:rPr>
              <a:t>(</a:t>
            </a:r>
            <a:r>
              <a:rPr lang="en-US" sz="1600" dirty="0" err="1">
                <a:solidFill>
                  <a:schemeClr val="accent1">
                    <a:lumMod val="60000"/>
                    <a:lumOff val="40000"/>
                  </a:schemeClr>
                </a:solidFill>
                <a:latin typeface="+mj-lt"/>
              </a:rPr>
              <a:t>Betzel</a:t>
            </a:r>
            <a:r>
              <a:rPr lang="en-US" sz="1600" dirty="0">
                <a:solidFill>
                  <a:schemeClr val="accent1">
                    <a:lumMod val="60000"/>
                    <a:lumOff val="40000"/>
                  </a:schemeClr>
                </a:solidFill>
                <a:latin typeface="+mj-lt"/>
              </a:rPr>
              <a:t> et al., 2014; Biswal et al., 2010…</a:t>
            </a:r>
          </a:p>
        </p:txBody>
      </p:sp>
      <p:sp>
        <p:nvSpPr>
          <p:cNvPr id="11" name="Textfeld 10">
            <a:extLst>
              <a:ext uri="{FF2B5EF4-FFF2-40B4-BE49-F238E27FC236}">
                <a16:creationId xmlns:a16="http://schemas.microsoft.com/office/drawing/2014/main" id="{EBB84A3B-ADCE-46A1-BE02-D3421C9BAE60}"/>
              </a:ext>
            </a:extLst>
          </p:cNvPr>
          <p:cNvSpPr txBox="1"/>
          <p:nvPr/>
        </p:nvSpPr>
        <p:spPr bwMode="gray">
          <a:xfrm>
            <a:off x="156927" y="1976066"/>
            <a:ext cx="10945215" cy="584775"/>
          </a:xfrm>
          <a:prstGeom prst="rect">
            <a:avLst/>
          </a:prstGeom>
          <a:noFill/>
        </p:spPr>
        <p:txBody>
          <a:bodyPr wrap="square">
            <a:spAutoFit/>
          </a:bodyPr>
          <a:lstStyle/>
          <a:p>
            <a:pPr marL="285750" indent="-285750" algn="just">
              <a:buFont typeface="Arial" panose="020B0604020202020204" pitchFamily="34" charset="0"/>
              <a:buChar char="•"/>
            </a:pPr>
            <a:r>
              <a:rPr lang="en-US" sz="1600" dirty="0">
                <a:effectLst/>
                <a:latin typeface="+mj-lt"/>
                <a:ea typeface="Calibri" panose="020F0502020204030204" pitchFamily="34" charset="0"/>
                <a:cs typeface="Times New Roman" panose="02020603050405020304" pitchFamily="18" charset="0"/>
              </a:rPr>
              <a:t>Functional connectivity between modules is better preserved as a function of age than within-module connectivity</a:t>
            </a:r>
            <a:r>
              <a:rPr lang="de-DE" sz="1600" dirty="0">
                <a:effectLst/>
                <a:latin typeface="+mj-lt"/>
                <a:ea typeface="Calibri" panose="020F0502020204030204" pitchFamily="34" charset="0"/>
                <a:cs typeface="Times New Roman" panose="02020603050405020304" pitchFamily="18" charset="0"/>
              </a:rPr>
              <a:t> </a:t>
            </a:r>
            <a:r>
              <a:rPr lang="en-US" sz="1600" dirty="0">
                <a:latin typeface="+mj-lt"/>
              </a:rPr>
              <a:t>particularly for modules in association cortex and more prominent for individuals over 50 years of</a:t>
            </a:r>
            <a:r>
              <a:rPr lang="en-US" sz="1600" dirty="0">
                <a:solidFill>
                  <a:schemeClr val="accent1">
                    <a:lumMod val="60000"/>
                    <a:lumOff val="40000"/>
                  </a:schemeClr>
                </a:solidFill>
                <a:latin typeface="+mj-lt"/>
              </a:rPr>
              <a:t> (Chong et al. 2019;</a:t>
            </a:r>
            <a:r>
              <a:rPr lang="da-DK" sz="1600" dirty="0">
                <a:solidFill>
                  <a:schemeClr val="accent1">
                    <a:lumMod val="60000"/>
                    <a:lumOff val="40000"/>
                  </a:schemeClr>
                </a:solidFill>
                <a:latin typeface="+mj-lt"/>
              </a:rPr>
              <a:t> Chan et al. 2014)</a:t>
            </a:r>
            <a:endParaRPr lang="en-US" sz="1600" dirty="0">
              <a:solidFill>
                <a:schemeClr val="accent1">
                  <a:lumMod val="60000"/>
                  <a:lumOff val="40000"/>
                </a:schemeClr>
              </a:solidFill>
              <a:latin typeface="+mj-lt"/>
            </a:endParaRPr>
          </a:p>
        </p:txBody>
      </p:sp>
      <p:sp>
        <p:nvSpPr>
          <p:cNvPr id="13" name="Textfeld 12">
            <a:extLst>
              <a:ext uri="{FF2B5EF4-FFF2-40B4-BE49-F238E27FC236}">
                <a16:creationId xmlns:a16="http://schemas.microsoft.com/office/drawing/2014/main" id="{9D8782F4-A1DF-4C3D-8906-E53A77910432}"/>
              </a:ext>
            </a:extLst>
          </p:cNvPr>
          <p:cNvSpPr txBox="1"/>
          <p:nvPr/>
        </p:nvSpPr>
        <p:spPr bwMode="gray">
          <a:xfrm>
            <a:off x="156927" y="2680753"/>
            <a:ext cx="11089232" cy="830997"/>
          </a:xfrm>
          <a:prstGeom prst="rect">
            <a:avLst/>
          </a:prstGeom>
          <a:noFill/>
        </p:spPr>
        <p:txBody>
          <a:bodyPr wrap="square">
            <a:spAutoFit/>
          </a:bodyPr>
          <a:lstStyle/>
          <a:p>
            <a:pPr marL="285750" indent="-285750" algn="just">
              <a:buFont typeface="Arial" panose="020B0604020202020204" pitchFamily="34" charset="0"/>
              <a:buChar char="•"/>
            </a:pPr>
            <a:r>
              <a:rPr lang="en-US" sz="1600" dirty="0">
                <a:effectLst/>
                <a:latin typeface="+mj-lt"/>
                <a:ea typeface="Calibri" panose="020F0502020204030204" pitchFamily="34" charset="0"/>
                <a:cs typeface="Times New Roman" panose="02020603050405020304" pitchFamily="18" charset="0"/>
              </a:rPr>
              <a:t>Functional modules become less distinct or separate with increasing age, expressed in graph theoretical terms as decreased modularity and system segregation</a:t>
            </a:r>
            <a:r>
              <a:rPr lang="en-US" sz="1600" dirty="0">
                <a:solidFill>
                  <a:srgbClr val="2F5597"/>
                </a:solidFill>
                <a:effectLst/>
                <a:latin typeface="+mj-lt"/>
                <a:ea typeface="Calibri" panose="020F0502020204030204" pitchFamily="34" charset="0"/>
                <a:cs typeface="Times New Roman" panose="02020603050405020304" pitchFamily="18" charset="0"/>
              </a:rPr>
              <a:t>, </a:t>
            </a:r>
            <a:r>
              <a:rPr lang="en-US" sz="1600" dirty="0">
                <a:effectLst/>
                <a:latin typeface="+mj-lt"/>
                <a:ea typeface="Calibri" panose="020F0502020204030204" pitchFamily="34" charset="0"/>
                <a:cs typeface="Times New Roman" panose="02020603050405020304" pitchFamily="18" charset="0"/>
              </a:rPr>
              <a:t>based on measures of within-module and between-module connectivity </a:t>
            </a:r>
            <a:r>
              <a:rPr lang="da-DK" sz="1600" dirty="0">
                <a:solidFill>
                  <a:schemeClr val="accent1">
                    <a:lumMod val="60000"/>
                    <a:lumOff val="40000"/>
                  </a:schemeClr>
                </a:solidFill>
                <a:latin typeface="+mj-lt"/>
              </a:rPr>
              <a:t>(Bagarinao et al., 2019; Betzel et al., 2014</a:t>
            </a:r>
            <a:r>
              <a:rPr lang="da-DK" sz="1600" dirty="0">
                <a:solidFill>
                  <a:schemeClr val="accent1">
                    <a:lumMod val="60000"/>
                    <a:lumOff val="40000"/>
                  </a:schemeClr>
                </a:solidFill>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Grafik 9">
            <a:extLst>
              <a:ext uri="{FF2B5EF4-FFF2-40B4-BE49-F238E27FC236}">
                <a16:creationId xmlns:a16="http://schemas.microsoft.com/office/drawing/2014/main" id="{C1316F56-531F-4770-865B-57FE7F3901F1}"/>
              </a:ext>
            </a:extLst>
          </p:cNvPr>
          <p:cNvPicPr>
            <a:picLocks noChangeAspect="1"/>
          </p:cNvPicPr>
          <p:nvPr/>
        </p:nvPicPr>
        <p:blipFill>
          <a:blip r:embed="rId2"/>
          <a:stretch>
            <a:fillRect/>
          </a:stretch>
        </p:blipFill>
        <p:spPr>
          <a:xfrm>
            <a:off x="5808195" y="4206907"/>
            <a:ext cx="5066427" cy="1032495"/>
          </a:xfrm>
          <a:prstGeom prst="rect">
            <a:avLst/>
          </a:prstGeom>
        </p:spPr>
      </p:pic>
      <p:sp>
        <p:nvSpPr>
          <p:cNvPr id="12" name="Textfeld 11">
            <a:extLst>
              <a:ext uri="{FF2B5EF4-FFF2-40B4-BE49-F238E27FC236}">
                <a16:creationId xmlns:a16="http://schemas.microsoft.com/office/drawing/2014/main" id="{6E4E4FD2-ED29-47D7-97B6-256A59C7018E}"/>
              </a:ext>
            </a:extLst>
          </p:cNvPr>
          <p:cNvSpPr txBox="1"/>
          <p:nvPr/>
        </p:nvSpPr>
        <p:spPr bwMode="gray">
          <a:xfrm>
            <a:off x="156927" y="3603531"/>
            <a:ext cx="10585176" cy="584775"/>
          </a:xfrm>
          <a:prstGeom prst="rect">
            <a:avLst/>
          </a:prstGeom>
          <a:noFill/>
        </p:spPr>
        <p:txBody>
          <a:bodyPr wrap="square">
            <a:spAutoFit/>
          </a:bodyPr>
          <a:lstStyle/>
          <a:p>
            <a:pPr marL="285750" indent="-285750" algn="just">
              <a:lnSpc>
                <a:spcPct val="100000"/>
              </a:lnSpc>
              <a:buFont typeface="Arial" panose="020B0604020202020204" pitchFamily="34" charset="0"/>
              <a:buChar char="•"/>
            </a:pPr>
            <a:r>
              <a:rPr lang="en-US" sz="1600" dirty="0">
                <a:effectLst/>
                <a:latin typeface="+mj-lt"/>
                <a:ea typeface="Calibri" panose="020F0502020204030204" pitchFamily="34" charset="0"/>
                <a:cs typeface="Times New Roman" panose="02020603050405020304" pitchFamily="18" charset="0"/>
              </a:rPr>
              <a:t>Age-related decrease in functional system segregation may be a result of decreased structural efficiency, with functional connections between structurally disconnected regions relying on indirect paths (</a:t>
            </a:r>
            <a:r>
              <a:rPr lang="en-US" sz="1600" dirty="0">
                <a:solidFill>
                  <a:schemeClr val="accent1">
                    <a:lumMod val="60000"/>
                    <a:lumOff val="40000"/>
                  </a:schemeClr>
                </a:solidFill>
                <a:effectLst/>
                <a:latin typeface="+mj-lt"/>
                <a:ea typeface="Calibri" panose="020F0502020204030204" pitchFamily="34" charset="0"/>
                <a:cs typeface="Times New Roman" panose="02020603050405020304" pitchFamily="18" charset="0"/>
              </a:rPr>
              <a:t>Madden et al. 2020</a:t>
            </a:r>
            <a:r>
              <a:rPr lang="en-US" sz="1300" b="1" dirty="0">
                <a:effectLst/>
                <a:latin typeface="+mj-lt"/>
                <a:ea typeface="Calibri" panose="020F0502020204030204" pitchFamily="34" charset="0"/>
                <a:cs typeface="Times New Roman" panose="02020603050405020304" pitchFamily="18" charset="0"/>
              </a:rPr>
              <a:t>)</a:t>
            </a:r>
          </a:p>
        </p:txBody>
      </p:sp>
      <p:sp>
        <p:nvSpPr>
          <p:cNvPr id="14" name="Textfeld 13">
            <a:extLst>
              <a:ext uri="{FF2B5EF4-FFF2-40B4-BE49-F238E27FC236}">
                <a16:creationId xmlns:a16="http://schemas.microsoft.com/office/drawing/2014/main" id="{415B3D28-A4C1-4581-A2F7-6F57BE15963D}"/>
              </a:ext>
            </a:extLst>
          </p:cNvPr>
          <p:cNvSpPr txBox="1"/>
          <p:nvPr/>
        </p:nvSpPr>
        <p:spPr bwMode="gray">
          <a:xfrm>
            <a:off x="444959" y="5273119"/>
            <a:ext cx="10513168" cy="830997"/>
          </a:xfrm>
          <a:prstGeom prst="rect">
            <a:avLst/>
          </a:prstGeom>
          <a:noFill/>
        </p:spPr>
        <p:txBody>
          <a:bodyPr wrap="square">
            <a:spAutoFit/>
          </a:bodyPr>
          <a:lstStyle/>
          <a:p>
            <a:pPr marL="285750" indent="-285750" algn="just">
              <a:lnSpc>
                <a:spcPct val="100000"/>
              </a:lnSpc>
              <a:buFont typeface="Wingdings" panose="05000000000000000000" pitchFamily="2" charset="2"/>
              <a:buChar char="Ø"/>
            </a:pPr>
            <a:r>
              <a:rPr lang="en-US" sz="1600" b="1" dirty="0">
                <a:latin typeface="+mj-lt"/>
                <a:ea typeface="Calibri" panose="020F0502020204030204" pitchFamily="34" charset="0"/>
                <a:cs typeface="Times New Roman" panose="02020603050405020304" pitchFamily="18" charset="0"/>
              </a:rPr>
              <a:t>Hypothesis</a:t>
            </a:r>
            <a:r>
              <a:rPr lang="en-US" sz="1600" dirty="0">
                <a:latin typeface="+mj-lt"/>
                <a:ea typeface="Calibri" panose="020F0502020204030204" pitchFamily="34" charset="0"/>
                <a:cs typeface="Times New Roman" panose="02020603050405020304" pitchFamily="18" charset="0"/>
              </a:rPr>
              <a:t>: </a:t>
            </a:r>
            <a:r>
              <a:rPr lang="en-US" sz="1600" u="sng" dirty="0">
                <a:latin typeface="+mj-lt"/>
                <a:ea typeface="Calibri" panose="020F0502020204030204" pitchFamily="34" charset="0"/>
                <a:cs typeface="Times New Roman" panose="02020603050405020304" pitchFamily="18" charset="0"/>
              </a:rPr>
              <a:t>Functional connectivity is disrupted through degenerated direct white matter path inhibits direct functional connections, but could be preserved by indirect pathways which might involve more regions from different functional networks leading to less segregation</a:t>
            </a:r>
            <a:endParaRPr lang="en-US" sz="1600" u="sng"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3493742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13D90BF-E4FC-406D-854B-BD6694B1D245}"/>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1B3A54BC-C019-4864-9A48-65E9D12E752D}"/>
              </a:ext>
            </a:extLst>
          </p:cNvPr>
          <p:cNvSpPr>
            <a:spLocks noGrp="1"/>
          </p:cNvSpPr>
          <p:nvPr>
            <p:ph type="ftr" sz="quarter" idx="11"/>
          </p:nvPr>
        </p:nvSpPr>
        <p:spPr>
          <a:xfrm>
            <a:off x="5953571" y="332656"/>
            <a:ext cx="5472032" cy="216024"/>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4" name="Foliennummernplatzhalter 3">
            <a:extLst>
              <a:ext uri="{FF2B5EF4-FFF2-40B4-BE49-F238E27FC236}">
                <a16:creationId xmlns:a16="http://schemas.microsoft.com/office/drawing/2014/main" id="{959A6083-27D4-42D2-9780-95969462323C}"/>
              </a:ext>
            </a:extLst>
          </p:cNvPr>
          <p:cNvSpPr>
            <a:spLocks noGrp="1"/>
          </p:cNvSpPr>
          <p:nvPr>
            <p:ph type="sldNum" sz="quarter" idx="12"/>
          </p:nvPr>
        </p:nvSpPr>
        <p:spPr/>
        <p:txBody>
          <a:bodyPr/>
          <a:lstStyle/>
          <a:p>
            <a:fld id="{9B00EF49-7894-4F53-A8DD-F7DB3BFC5032}" type="slidenum">
              <a:rPr lang="de-DE" smtClean="0"/>
              <a:t>6</a:t>
            </a:fld>
            <a:endParaRPr lang="de-DE" dirty="0"/>
          </a:p>
        </p:txBody>
      </p:sp>
      <p:pic>
        <p:nvPicPr>
          <p:cNvPr id="10" name="Grafik 9">
            <a:extLst>
              <a:ext uri="{FF2B5EF4-FFF2-40B4-BE49-F238E27FC236}">
                <a16:creationId xmlns:a16="http://schemas.microsoft.com/office/drawing/2014/main" id="{28F66E41-EADE-4C80-8E77-DBEDDC97E045}"/>
              </a:ext>
            </a:extLst>
          </p:cNvPr>
          <p:cNvPicPr>
            <a:picLocks noChangeAspect="1"/>
          </p:cNvPicPr>
          <p:nvPr/>
        </p:nvPicPr>
        <p:blipFill>
          <a:blip r:embed="rId2"/>
          <a:stretch>
            <a:fillRect/>
          </a:stretch>
        </p:blipFill>
        <p:spPr>
          <a:xfrm>
            <a:off x="3217267" y="889031"/>
            <a:ext cx="4104456" cy="5226719"/>
          </a:xfrm>
          <a:prstGeom prst="rect">
            <a:avLst/>
          </a:prstGeom>
        </p:spPr>
      </p:pic>
      <p:sp>
        <p:nvSpPr>
          <p:cNvPr id="17" name="Bogen 16">
            <a:extLst>
              <a:ext uri="{FF2B5EF4-FFF2-40B4-BE49-F238E27FC236}">
                <a16:creationId xmlns:a16="http://schemas.microsoft.com/office/drawing/2014/main" id="{B8969050-D60E-4C4C-8594-9D57C1E40BA0}"/>
              </a:ext>
            </a:extLst>
          </p:cNvPr>
          <p:cNvSpPr/>
          <p:nvPr/>
        </p:nvSpPr>
        <p:spPr bwMode="gray">
          <a:xfrm>
            <a:off x="4441403" y="2633006"/>
            <a:ext cx="1512168" cy="216012"/>
          </a:xfrm>
          <a:prstGeom prst="arc">
            <a:avLst>
              <a:gd name="adj1" fmla="val 14804393"/>
              <a:gd name="adj2" fmla="val 7414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sp>
        <p:nvSpPr>
          <p:cNvPr id="22" name="Bogen 21">
            <a:extLst>
              <a:ext uri="{FF2B5EF4-FFF2-40B4-BE49-F238E27FC236}">
                <a16:creationId xmlns:a16="http://schemas.microsoft.com/office/drawing/2014/main" id="{22CB4FF8-F5EE-4A50-A5E5-ED88E18365AF}"/>
              </a:ext>
            </a:extLst>
          </p:cNvPr>
          <p:cNvSpPr/>
          <p:nvPr/>
        </p:nvSpPr>
        <p:spPr bwMode="gray">
          <a:xfrm flipH="1">
            <a:off x="4477407" y="2633006"/>
            <a:ext cx="792088" cy="283525"/>
          </a:xfrm>
          <a:prstGeom prst="arc">
            <a:avLst>
              <a:gd name="adj1" fmla="val 14804393"/>
              <a:gd name="adj2" fmla="val 889851"/>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24" name="Gerader Verbinder 23">
            <a:extLst>
              <a:ext uri="{FF2B5EF4-FFF2-40B4-BE49-F238E27FC236}">
                <a16:creationId xmlns:a16="http://schemas.microsoft.com/office/drawing/2014/main" id="{12D00983-E093-4459-A861-4695127DCD0C}"/>
              </a:ext>
            </a:extLst>
          </p:cNvPr>
          <p:cNvCxnSpPr>
            <a:cxnSpLocks/>
          </p:cNvCxnSpPr>
          <p:nvPr/>
        </p:nvCxnSpPr>
        <p:spPr bwMode="gray">
          <a:xfrm>
            <a:off x="4781965" y="2870210"/>
            <a:ext cx="1080120"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8A6FF7E2-C36B-4E46-80AE-205BDACE670A}"/>
              </a:ext>
            </a:extLst>
          </p:cNvPr>
          <p:cNvCxnSpPr>
            <a:cxnSpLocks/>
          </p:cNvCxnSpPr>
          <p:nvPr/>
        </p:nvCxnSpPr>
        <p:spPr bwMode="gray">
          <a:xfrm flipV="1">
            <a:off x="4166316" y="3262234"/>
            <a:ext cx="210477" cy="669679"/>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E1A3D9B7-62A2-4BBD-85E6-8935CFA6DC45}"/>
              </a:ext>
            </a:extLst>
          </p:cNvPr>
          <p:cNvCxnSpPr>
            <a:cxnSpLocks/>
          </p:cNvCxnSpPr>
          <p:nvPr/>
        </p:nvCxnSpPr>
        <p:spPr bwMode="gray">
          <a:xfrm>
            <a:off x="3848416" y="3861048"/>
            <a:ext cx="210477" cy="122408"/>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36" name="Bogen 35">
            <a:extLst>
              <a:ext uri="{FF2B5EF4-FFF2-40B4-BE49-F238E27FC236}">
                <a16:creationId xmlns:a16="http://schemas.microsoft.com/office/drawing/2014/main" id="{BD244E6D-5E26-4206-9D09-96A940807D4D}"/>
              </a:ext>
            </a:extLst>
          </p:cNvPr>
          <p:cNvSpPr/>
          <p:nvPr/>
        </p:nvSpPr>
        <p:spPr bwMode="gray">
          <a:xfrm rot="17177820" flipV="1">
            <a:off x="3906289" y="3434096"/>
            <a:ext cx="998220" cy="516910"/>
          </a:xfrm>
          <a:prstGeom prst="arc">
            <a:avLst>
              <a:gd name="adj1" fmla="val 14804393"/>
              <a:gd name="adj2" fmla="val 74148"/>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dirty="0"/>
          </a:p>
        </p:txBody>
      </p:sp>
      <p:cxnSp>
        <p:nvCxnSpPr>
          <p:cNvPr id="37" name="Gerader Verbinder 36">
            <a:extLst>
              <a:ext uri="{FF2B5EF4-FFF2-40B4-BE49-F238E27FC236}">
                <a16:creationId xmlns:a16="http://schemas.microsoft.com/office/drawing/2014/main" id="{FF469D8A-58DC-4F46-A654-9B4B80A421A2}"/>
              </a:ext>
            </a:extLst>
          </p:cNvPr>
          <p:cNvCxnSpPr>
            <a:cxnSpLocks/>
          </p:cNvCxnSpPr>
          <p:nvPr/>
        </p:nvCxnSpPr>
        <p:spPr bwMode="gray">
          <a:xfrm flipV="1">
            <a:off x="4233366" y="3948816"/>
            <a:ext cx="232948" cy="692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Gerader Verbinder 40">
            <a:extLst>
              <a:ext uri="{FF2B5EF4-FFF2-40B4-BE49-F238E27FC236}">
                <a16:creationId xmlns:a16="http://schemas.microsoft.com/office/drawing/2014/main" id="{7E8866D4-E906-4D41-92B1-E20C56C8C40B}"/>
              </a:ext>
            </a:extLst>
          </p:cNvPr>
          <p:cNvCxnSpPr>
            <a:cxnSpLocks/>
          </p:cNvCxnSpPr>
          <p:nvPr/>
        </p:nvCxnSpPr>
        <p:spPr bwMode="gray">
          <a:xfrm flipV="1">
            <a:off x="4477407" y="2970802"/>
            <a:ext cx="108012" cy="14401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5" name="Gerader Verbinder 44">
            <a:extLst>
              <a:ext uri="{FF2B5EF4-FFF2-40B4-BE49-F238E27FC236}">
                <a16:creationId xmlns:a16="http://schemas.microsoft.com/office/drawing/2014/main" id="{790E408A-9984-494F-8E48-59A161ADCFC5}"/>
              </a:ext>
            </a:extLst>
          </p:cNvPr>
          <p:cNvCxnSpPr>
            <a:cxnSpLocks/>
          </p:cNvCxnSpPr>
          <p:nvPr/>
        </p:nvCxnSpPr>
        <p:spPr bwMode="gray">
          <a:xfrm>
            <a:off x="6064482" y="2933775"/>
            <a:ext cx="105113" cy="18104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Gerader Verbinder 50">
            <a:extLst>
              <a:ext uri="{FF2B5EF4-FFF2-40B4-BE49-F238E27FC236}">
                <a16:creationId xmlns:a16="http://schemas.microsoft.com/office/drawing/2014/main" id="{E378D013-1305-46BC-BCD1-B512663CD3E6}"/>
              </a:ext>
            </a:extLst>
          </p:cNvPr>
          <p:cNvCxnSpPr>
            <a:cxnSpLocks/>
          </p:cNvCxnSpPr>
          <p:nvPr/>
        </p:nvCxnSpPr>
        <p:spPr bwMode="gray">
          <a:xfrm>
            <a:off x="6241603" y="3277940"/>
            <a:ext cx="144016" cy="56416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ABE56735-28CD-40DA-AD06-2E1BAA3827AB}"/>
              </a:ext>
            </a:extLst>
          </p:cNvPr>
          <p:cNvCxnSpPr>
            <a:cxnSpLocks/>
          </p:cNvCxnSpPr>
          <p:nvPr/>
        </p:nvCxnSpPr>
        <p:spPr bwMode="gray">
          <a:xfrm flipH="1">
            <a:off x="5947891" y="3983553"/>
            <a:ext cx="378070" cy="33317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77F9F394-AAFD-4064-BC30-C7515AAAFC1D}"/>
              </a:ext>
            </a:extLst>
          </p:cNvPr>
          <p:cNvCxnSpPr>
            <a:cxnSpLocks/>
          </p:cNvCxnSpPr>
          <p:nvPr/>
        </p:nvCxnSpPr>
        <p:spPr bwMode="gray">
          <a:xfrm flipH="1" flipV="1">
            <a:off x="4271554" y="4077072"/>
            <a:ext cx="1454309" cy="28786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9D35DD84-57AB-41C0-BBC5-B959BC3B1306}"/>
              </a:ext>
            </a:extLst>
          </p:cNvPr>
          <p:cNvCxnSpPr>
            <a:cxnSpLocks/>
          </p:cNvCxnSpPr>
          <p:nvPr/>
        </p:nvCxnSpPr>
        <p:spPr bwMode="gray">
          <a:xfrm>
            <a:off x="5269495" y="3983553"/>
            <a:ext cx="521399" cy="31829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2849D065-9AE0-4421-9E18-55163BF622F2}"/>
              </a:ext>
            </a:extLst>
          </p:cNvPr>
          <p:cNvCxnSpPr>
            <a:cxnSpLocks/>
          </p:cNvCxnSpPr>
          <p:nvPr/>
        </p:nvCxnSpPr>
        <p:spPr bwMode="gray">
          <a:xfrm flipV="1">
            <a:off x="4654650" y="3931913"/>
            <a:ext cx="396044" cy="1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6" name="Multiplikationszeichen 75">
            <a:extLst>
              <a:ext uri="{FF2B5EF4-FFF2-40B4-BE49-F238E27FC236}">
                <a16:creationId xmlns:a16="http://schemas.microsoft.com/office/drawing/2014/main" id="{DB42FEC2-5427-4C65-AB2C-D149F5DB976F}"/>
              </a:ext>
            </a:extLst>
          </p:cNvPr>
          <p:cNvSpPr/>
          <p:nvPr/>
        </p:nvSpPr>
        <p:spPr bwMode="gray">
          <a:xfrm>
            <a:off x="5200386" y="2766318"/>
            <a:ext cx="177121" cy="204484"/>
          </a:xfrm>
          <a:prstGeom prst="mathMultiply">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78" name="Multiplikationszeichen 77">
            <a:extLst>
              <a:ext uri="{FF2B5EF4-FFF2-40B4-BE49-F238E27FC236}">
                <a16:creationId xmlns:a16="http://schemas.microsoft.com/office/drawing/2014/main" id="{C7A76B46-7FD0-4812-B80B-52AC2B382B22}"/>
              </a:ext>
            </a:extLst>
          </p:cNvPr>
          <p:cNvSpPr/>
          <p:nvPr/>
        </p:nvSpPr>
        <p:spPr bwMode="gray">
          <a:xfrm>
            <a:off x="4205354" y="3408534"/>
            <a:ext cx="177121" cy="204484"/>
          </a:xfrm>
          <a:prstGeom prst="mathMultiply">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79" name="Multiplikationszeichen 78">
            <a:extLst>
              <a:ext uri="{FF2B5EF4-FFF2-40B4-BE49-F238E27FC236}">
                <a16:creationId xmlns:a16="http://schemas.microsoft.com/office/drawing/2014/main" id="{3C44E825-1BBE-4CCB-AFCA-491C0CC44938}"/>
              </a:ext>
            </a:extLst>
          </p:cNvPr>
          <p:cNvSpPr/>
          <p:nvPr/>
        </p:nvSpPr>
        <p:spPr bwMode="gray">
          <a:xfrm>
            <a:off x="4904264" y="4110379"/>
            <a:ext cx="177121" cy="204484"/>
          </a:xfrm>
          <a:prstGeom prst="mathMultiply">
            <a:avLst/>
          </a:pr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sp>
        <p:nvSpPr>
          <p:cNvPr id="80" name="Textfeld 79">
            <a:extLst>
              <a:ext uri="{FF2B5EF4-FFF2-40B4-BE49-F238E27FC236}">
                <a16:creationId xmlns:a16="http://schemas.microsoft.com/office/drawing/2014/main" id="{C949FD07-AB16-4B16-A141-6F2F1F133DF9}"/>
              </a:ext>
            </a:extLst>
          </p:cNvPr>
          <p:cNvSpPr txBox="1"/>
          <p:nvPr/>
        </p:nvSpPr>
        <p:spPr bwMode="gray">
          <a:xfrm>
            <a:off x="7033691" y="1364852"/>
            <a:ext cx="1944216" cy="1080120"/>
          </a:xfrm>
          <a:prstGeom prst="rect">
            <a:avLst/>
          </a:prstGeom>
          <a:noFill/>
        </p:spPr>
        <p:txBody>
          <a:bodyPr wrap="square" lIns="0" tIns="0" rIns="0" bIns="0" rtlCol="0">
            <a:noAutofit/>
          </a:bodyPr>
          <a:lstStyle/>
          <a:p>
            <a:pPr marL="216000" indent="-216000">
              <a:lnSpc>
                <a:spcPct val="105000"/>
              </a:lnSpc>
              <a:buFont typeface="Arial" panose="020B0604020202020204" pitchFamily="34" charset="0"/>
              <a:buChar char="•"/>
            </a:pPr>
            <a:r>
              <a:rPr lang="de-DE" b="1" dirty="0">
                <a:solidFill>
                  <a:srgbClr val="C00000"/>
                </a:solidFill>
                <a:latin typeface="+mj-lt"/>
              </a:rPr>
              <a:t>Default </a:t>
            </a:r>
          </a:p>
          <a:p>
            <a:pPr marL="216000" indent="-216000">
              <a:lnSpc>
                <a:spcPct val="105000"/>
              </a:lnSpc>
              <a:buFont typeface="Arial" panose="020B0604020202020204" pitchFamily="34" charset="0"/>
              <a:buChar char="•"/>
            </a:pPr>
            <a:r>
              <a:rPr lang="de-DE" b="1" dirty="0">
                <a:solidFill>
                  <a:schemeClr val="accent2">
                    <a:lumMod val="75000"/>
                  </a:schemeClr>
                </a:solidFill>
                <a:latin typeface="+mj-lt"/>
              </a:rPr>
              <a:t>Dorsal</a:t>
            </a:r>
          </a:p>
        </p:txBody>
      </p:sp>
      <p:grpSp>
        <p:nvGrpSpPr>
          <p:cNvPr id="83" name="Gruppieren 82">
            <a:extLst>
              <a:ext uri="{FF2B5EF4-FFF2-40B4-BE49-F238E27FC236}">
                <a16:creationId xmlns:a16="http://schemas.microsoft.com/office/drawing/2014/main" id="{C3303479-B648-4528-B7BA-7BEB593194C5}"/>
              </a:ext>
            </a:extLst>
          </p:cNvPr>
          <p:cNvGrpSpPr/>
          <p:nvPr/>
        </p:nvGrpSpPr>
        <p:grpSpPr>
          <a:xfrm>
            <a:off x="988891" y="1641373"/>
            <a:ext cx="2487175" cy="1092565"/>
            <a:chOff x="1071254" y="1601924"/>
            <a:chExt cx="2088791" cy="1092565"/>
          </a:xfrm>
        </p:grpSpPr>
        <p:sp>
          <p:nvSpPr>
            <p:cNvPr id="81" name="Textfeld 80">
              <a:extLst>
                <a:ext uri="{FF2B5EF4-FFF2-40B4-BE49-F238E27FC236}">
                  <a16:creationId xmlns:a16="http://schemas.microsoft.com/office/drawing/2014/main" id="{9FC5E4B4-7C5B-4E87-8CE0-72C498216851}"/>
                </a:ext>
              </a:extLst>
            </p:cNvPr>
            <p:cNvSpPr txBox="1"/>
            <p:nvPr/>
          </p:nvSpPr>
          <p:spPr bwMode="gray">
            <a:xfrm>
              <a:off x="1071254" y="1601924"/>
              <a:ext cx="2088791" cy="793494"/>
            </a:xfrm>
            <a:prstGeom prst="rect">
              <a:avLst/>
            </a:prstGeom>
            <a:noFill/>
          </p:spPr>
          <p:txBody>
            <a:bodyPr wrap="square" lIns="0" tIns="0" rIns="0" bIns="0" rtlCol="0">
              <a:noAutofit/>
            </a:bodyPr>
            <a:lstStyle/>
            <a:p>
              <a:pPr>
                <a:lnSpc>
                  <a:spcPct val="105000"/>
                </a:lnSpc>
              </a:pPr>
              <a:r>
                <a:rPr lang="de-DE" b="1" dirty="0" err="1">
                  <a:latin typeface="+mj-lt"/>
                </a:rPr>
                <a:t>Disrupted</a:t>
              </a:r>
              <a:r>
                <a:rPr lang="de-DE" b="1" dirty="0">
                  <a:latin typeface="+mj-lt"/>
                </a:rPr>
                <a:t> </a:t>
              </a:r>
              <a:r>
                <a:rPr lang="de-DE" b="1" dirty="0" err="1">
                  <a:latin typeface="+mj-lt"/>
                </a:rPr>
                <a:t>structural</a:t>
              </a:r>
              <a:r>
                <a:rPr lang="de-DE" b="1" dirty="0">
                  <a:latin typeface="+mj-lt"/>
                </a:rPr>
                <a:t> </a:t>
              </a:r>
              <a:r>
                <a:rPr lang="de-DE" b="1" dirty="0" err="1">
                  <a:latin typeface="+mj-lt"/>
                </a:rPr>
                <a:t>connectivity</a:t>
              </a:r>
              <a:r>
                <a:rPr lang="de-DE" b="1" dirty="0">
                  <a:latin typeface="+mj-lt"/>
                </a:rPr>
                <a:t> </a:t>
              </a:r>
              <a:r>
                <a:rPr lang="de-DE" b="1" dirty="0" err="1">
                  <a:latin typeface="+mj-lt"/>
                </a:rPr>
                <a:t>leading</a:t>
              </a:r>
              <a:r>
                <a:rPr lang="de-DE" b="1" dirty="0">
                  <a:latin typeface="+mj-lt"/>
                </a:rPr>
                <a:t> </a:t>
              </a:r>
              <a:r>
                <a:rPr lang="de-DE" b="1" dirty="0" err="1">
                  <a:latin typeface="+mj-lt"/>
                </a:rPr>
                <a:t>to</a:t>
              </a:r>
              <a:endParaRPr lang="de-DE" b="1" dirty="0">
                <a:latin typeface="+mj-lt"/>
              </a:endParaRPr>
            </a:p>
            <a:p>
              <a:pPr>
                <a:lnSpc>
                  <a:spcPct val="105000"/>
                </a:lnSpc>
              </a:pPr>
              <a:r>
                <a:rPr lang="de-DE" b="1" dirty="0">
                  <a:solidFill>
                    <a:schemeClr val="accent1"/>
                  </a:solidFill>
                  <a:latin typeface="+mj-lt"/>
                </a:rPr>
                <a:t>Decreasing </a:t>
              </a:r>
              <a:r>
                <a:rPr lang="de-DE" b="1" dirty="0" err="1">
                  <a:solidFill>
                    <a:schemeClr val="accent1"/>
                  </a:solidFill>
                  <a:latin typeface="+mj-lt"/>
                </a:rPr>
                <a:t>within</a:t>
              </a:r>
              <a:r>
                <a:rPr lang="de-DE" b="1" dirty="0">
                  <a:solidFill>
                    <a:schemeClr val="accent1"/>
                  </a:solidFill>
                  <a:latin typeface="+mj-lt"/>
                </a:rPr>
                <a:t> network </a:t>
              </a:r>
              <a:r>
                <a:rPr lang="de-DE" b="1" dirty="0" err="1">
                  <a:solidFill>
                    <a:schemeClr val="accent1"/>
                  </a:solidFill>
                  <a:latin typeface="+mj-lt"/>
                </a:rPr>
                <a:t>connectivity</a:t>
              </a:r>
              <a:endParaRPr lang="de-DE" b="1" dirty="0">
                <a:solidFill>
                  <a:schemeClr val="accent1"/>
                </a:solidFill>
                <a:latin typeface="+mj-lt"/>
              </a:endParaRPr>
            </a:p>
          </p:txBody>
        </p:sp>
        <p:sp>
          <p:nvSpPr>
            <p:cNvPr id="82" name="Pfeil: nach unten 81">
              <a:extLst>
                <a:ext uri="{FF2B5EF4-FFF2-40B4-BE49-F238E27FC236}">
                  <a16:creationId xmlns:a16="http://schemas.microsoft.com/office/drawing/2014/main" id="{69208F48-2FC8-478D-A780-A1A4A1B30C77}"/>
                </a:ext>
              </a:extLst>
            </p:cNvPr>
            <p:cNvSpPr/>
            <p:nvPr/>
          </p:nvSpPr>
          <p:spPr bwMode="gray">
            <a:xfrm>
              <a:off x="2115650" y="2478489"/>
              <a:ext cx="216024" cy="216000"/>
            </a:xfrm>
            <a:prstGeom prst="downArrow">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grpSp>
      <p:grpSp>
        <p:nvGrpSpPr>
          <p:cNvPr id="84" name="Gruppieren 83">
            <a:extLst>
              <a:ext uri="{FF2B5EF4-FFF2-40B4-BE49-F238E27FC236}">
                <a16:creationId xmlns:a16="http://schemas.microsoft.com/office/drawing/2014/main" id="{3F4CDF7D-F5C5-48A6-AB17-5F59DC26BEC3}"/>
              </a:ext>
            </a:extLst>
          </p:cNvPr>
          <p:cNvGrpSpPr/>
          <p:nvPr/>
        </p:nvGrpSpPr>
        <p:grpSpPr>
          <a:xfrm>
            <a:off x="980679" y="2954774"/>
            <a:ext cx="2088791" cy="793494"/>
            <a:chOff x="880868" y="1540688"/>
            <a:chExt cx="2088791" cy="793494"/>
          </a:xfrm>
        </p:grpSpPr>
        <p:sp>
          <p:nvSpPr>
            <p:cNvPr id="85" name="Textfeld 84">
              <a:extLst>
                <a:ext uri="{FF2B5EF4-FFF2-40B4-BE49-F238E27FC236}">
                  <a16:creationId xmlns:a16="http://schemas.microsoft.com/office/drawing/2014/main" id="{3B129D5D-FEFA-48AA-B311-3D119E758837}"/>
                </a:ext>
              </a:extLst>
            </p:cNvPr>
            <p:cNvSpPr txBox="1"/>
            <p:nvPr/>
          </p:nvSpPr>
          <p:spPr bwMode="gray">
            <a:xfrm>
              <a:off x="880868" y="1540688"/>
              <a:ext cx="2088791" cy="793494"/>
            </a:xfrm>
            <a:prstGeom prst="rect">
              <a:avLst/>
            </a:prstGeom>
            <a:noFill/>
          </p:spPr>
          <p:txBody>
            <a:bodyPr wrap="square" lIns="0" tIns="0" rIns="0" bIns="0" rtlCol="0">
              <a:noAutofit/>
            </a:bodyPr>
            <a:lstStyle/>
            <a:p>
              <a:pPr>
                <a:lnSpc>
                  <a:spcPct val="105000"/>
                </a:lnSpc>
              </a:pPr>
              <a:r>
                <a:rPr lang="de-DE" b="1" dirty="0" err="1">
                  <a:solidFill>
                    <a:srgbClr val="FF0000"/>
                  </a:solidFill>
                  <a:latin typeface="+mj-lt"/>
                </a:rPr>
                <a:t>Compensated</a:t>
              </a:r>
              <a:r>
                <a:rPr lang="de-DE" b="1" dirty="0">
                  <a:solidFill>
                    <a:srgbClr val="FF0000"/>
                  </a:solidFill>
                  <a:latin typeface="+mj-lt"/>
                </a:rPr>
                <a:t> </a:t>
              </a:r>
              <a:r>
                <a:rPr lang="de-DE" b="1" dirty="0" err="1">
                  <a:solidFill>
                    <a:srgbClr val="FF0000"/>
                  </a:solidFill>
                  <a:latin typeface="+mj-lt"/>
                </a:rPr>
                <a:t>by</a:t>
              </a:r>
              <a:r>
                <a:rPr lang="de-DE" b="1" dirty="0">
                  <a:solidFill>
                    <a:srgbClr val="FF0000"/>
                  </a:solidFill>
                  <a:latin typeface="+mj-lt"/>
                </a:rPr>
                <a:t> </a:t>
              </a:r>
              <a:r>
                <a:rPr lang="de-DE" b="1" dirty="0" err="1">
                  <a:solidFill>
                    <a:srgbClr val="FF0000"/>
                  </a:solidFill>
                  <a:latin typeface="+mj-lt"/>
                </a:rPr>
                <a:t>between</a:t>
              </a:r>
              <a:r>
                <a:rPr lang="de-DE" b="1" dirty="0">
                  <a:solidFill>
                    <a:srgbClr val="FF0000"/>
                  </a:solidFill>
                  <a:latin typeface="+mj-lt"/>
                </a:rPr>
                <a:t> network </a:t>
              </a:r>
              <a:r>
                <a:rPr lang="de-DE" b="1" dirty="0" err="1">
                  <a:solidFill>
                    <a:srgbClr val="FF0000"/>
                  </a:solidFill>
                  <a:latin typeface="+mj-lt"/>
                </a:rPr>
                <a:t>connectivity</a:t>
              </a:r>
              <a:r>
                <a:rPr lang="de-DE" b="1" dirty="0">
                  <a:solidFill>
                    <a:srgbClr val="FF0000"/>
                  </a:solidFill>
                  <a:latin typeface="+mj-lt"/>
                </a:rPr>
                <a:t> = </a:t>
              </a:r>
              <a:r>
                <a:rPr lang="de-DE" b="1" dirty="0" err="1">
                  <a:solidFill>
                    <a:srgbClr val="FF0000"/>
                  </a:solidFill>
                  <a:latin typeface="+mj-lt"/>
                </a:rPr>
                <a:t>or</a:t>
              </a:r>
              <a:endParaRPr lang="de-DE" b="1" dirty="0">
                <a:solidFill>
                  <a:srgbClr val="FF0000"/>
                </a:solidFill>
                <a:latin typeface="+mj-lt"/>
              </a:endParaRPr>
            </a:p>
          </p:txBody>
        </p:sp>
        <p:sp>
          <p:nvSpPr>
            <p:cNvPr id="86" name="Pfeil: nach unten 85">
              <a:extLst>
                <a:ext uri="{FF2B5EF4-FFF2-40B4-BE49-F238E27FC236}">
                  <a16:creationId xmlns:a16="http://schemas.microsoft.com/office/drawing/2014/main" id="{EEE7616A-A0E0-4120-B158-17D5813B2BD2}"/>
                </a:ext>
              </a:extLst>
            </p:cNvPr>
            <p:cNvSpPr/>
            <p:nvPr/>
          </p:nvSpPr>
          <p:spPr bwMode="gray">
            <a:xfrm flipV="1">
              <a:off x="2529542" y="1839530"/>
              <a:ext cx="216024" cy="224145"/>
            </a:xfrm>
            <a:prstGeom prst="downArrow">
              <a:avLst/>
            </a:prstGeom>
            <a:solidFill>
              <a:srgbClr val="FF0000"/>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grpSp>
      <p:sp>
        <p:nvSpPr>
          <p:cNvPr id="88" name="Textfeld 87">
            <a:extLst>
              <a:ext uri="{FF2B5EF4-FFF2-40B4-BE49-F238E27FC236}">
                <a16:creationId xmlns:a16="http://schemas.microsoft.com/office/drawing/2014/main" id="{8D2CF6B8-299D-4259-A153-581F243CA552}"/>
              </a:ext>
            </a:extLst>
          </p:cNvPr>
          <p:cNvSpPr txBox="1"/>
          <p:nvPr/>
        </p:nvSpPr>
        <p:spPr bwMode="gray">
          <a:xfrm>
            <a:off x="750219" y="4026386"/>
            <a:ext cx="2340819" cy="1274821"/>
          </a:xfrm>
          <a:prstGeom prst="rect">
            <a:avLst/>
          </a:prstGeom>
          <a:noFill/>
        </p:spPr>
        <p:txBody>
          <a:bodyPr wrap="square" lIns="0" tIns="0" rIns="0" bIns="0" rtlCol="0">
            <a:noAutofit/>
          </a:bodyPr>
          <a:lstStyle/>
          <a:p>
            <a:pPr marL="285750" indent="-285750">
              <a:lnSpc>
                <a:spcPct val="105000"/>
              </a:lnSpc>
              <a:buFont typeface="Wingdings" panose="05000000000000000000" pitchFamily="2" charset="2"/>
              <a:buChar char="Ø"/>
            </a:pPr>
            <a:r>
              <a:rPr lang="de-DE" b="1" u="sng" dirty="0">
                <a:latin typeface="+mj-lt"/>
              </a:rPr>
              <a:t>Decreasing </a:t>
            </a:r>
            <a:r>
              <a:rPr lang="de-DE" b="1" u="sng" dirty="0" err="1">
                <a:latin typeface="+mj-lt"/>
              </a:rPr>
              <a:t>functional</a:t>
            </a:r>
            <a:r>
              <a:rPr lang="de-DE" b="1" u="sng" dirty="0">
                <a:latin typeface="+mj-lt"/>
              </a:rPr>
              <a:t> </a:t>
            </a:r>
            <a:r>
              <a:rPr lang="de-DE" b="1" u="sng" dirty="0" err="1">
                <a:latin typeface="+mj-lt"/>
              </a:rPr>
              <a:t>segregatoin</a:t>
            </a:r>
            <a:r>
              <a:rPr lang="de-DE" b="1" u="sng" dirty="0">
                <a:latin typeface="+mj-lt"/>
              </a:rPr>
              <a:t> and </a:t>
            </a:r>
            <a:r>
              <a:rPr lang="de-DE" b="1" u="sng" dirty="0" err="1">
                <a:latin typeface="+mj-lt"/>
              </a:rPr>
              <a:t>dedifferentiation</a:t>
            </a:r>
            <a:r>
              <a:rPr lang="de-DE" b="1" u="sng" dirty="0">
                <a:latin typeface="+mj-lt"/>
              </a:rPr>
              <a:t> </a:t>
            </a:r>
            <a:r>
              <a:rPr lang="de-DE" b="1" u="sng" dirty="0" err="1">
                <a:latin typeface="+mj-lt"/>
              </a:rPr>
              <a:t>of</a:t>
            </a:r>
            <a:r>
              <a:rPr lang="de-DE" b="1" u="sng" dirty="0">
                <a:latin typeface="+mj-lt"/>
              </a:rPr>
              <a:t> </a:t>
            </a:r>
            <a:r>
              <a:rPr lang="de-DE" b="1" u="sng" dirty="0" err="1">
                <a:latin typeface="+mj-lt"/>
              </a:rPr>
              <a:t>resting</a:t>
            </a:r>
            <a:r>
              <a:rPr lang="de-DE" b="1" u="sng" dirty="0">
                <a:latin typeface="+mj-lt"/>
              </a:rPr>
              <a:t> </a:t>
            </a:r>
            <a:r>
              <a:rPr lang="de-DE" b="1" u="sng" dirty="0" err="1">
                <a:latin typeface="+mj-lt"/>
              </a:rPr>
              <a:t>state</a:t>
            </a:r>
            <a:r>
              <a:rPr lang="de-DE" b="1" u="sng" dirty="0">
                <a:latin typeface="+mj-lt"/>
              </a:rPr>
              <a:t> </a:t>
            </a:r>
            <a:r>
              <a:rPr lang="de-DE" b="1" u="sng" dirty="0" err="1">
                <a:latin typeface="+mj-lt"/>
              </a:rPr>
              <a:t>networks</a:t>
            </a:r>
            <a:endParaRPr lang="de-DE" b="1" u="sng" dirty="0">
              <a:latin typeface="+mj-lt"/>
            </a:endParaRPr>
          </a:p>
        </p:txBody>
      </p:sp>
    </p:spTree>
    <p:extLst>
      <p:ext uri="{BB962C8B-B14F-4D97-AF65-F5344CB8AC3E}">
        <p14:creationId xmlns:p14="http://schemas.microsoft.com/office/powerpoint/2010/main" val="2888817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fade">
                                      <p:cBhvr>
                                        <p:cTn id="33" dur="500"/>
                                        <p:tgtEl>
                                          <p:spTgt spid="7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8"/>
                                        </p:tgtEl>
                                        <p:attrNameLst>
                                          <p:attrName>style.visibility</p:attrName>
                                        </p:attrNameLst>
                                      </p:cBhvr>
                                      <p:to>
                                        <p:strVal val="visible"/>
                                      </p:to>
                                    </p:set>
                                    <p:animEffect transition="in" filter="fade">
                                      <p:cBhvr>
                                        <p:cTn id="36" dur="500"/>
                                        <p:tgtEl>
                                          <p:spTgt spid="7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fade">
                                      <p:cBhvr>
                                        <p:cTn id="39" dur="500"/>
                                        <p:tgtEl>
                                          <p:spTgt spid="79"/>
                                        </p:tgtEl>
                                      </p:cBhvr>
                                    </p:animEffect>
                                  </p:childTnLst>
                                </p:cTn>
                              </p:par>
                              <p:par>
                                <p:cTn id="40" presetID="10"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500"/>
                                        <p:tgtEl>
                                          <p:spTgt spid="8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par>
                                <p:cTn id="51" presetID="10"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nodeType="withEffect">
                                  <p:stCondLst>
                                    <p:cond delay="0"/>
                                  </p:stCondLst>
                                  <p:childTnLst>
                                    <p:set>
                                      <p:cBhvr>
                                        <p:cTn id="64" dur="1" fill="hold">
                                          <p:stCondLst>
                                            <p:cond delay="0"/>
                                          </p:stCondLst>
                                        </p:cTn>
                                        <p:tgtEl>
                                          <p:spTgt spid="84"/>
                                        </p:tgtEl>
                                        <p:attrNameLst>
                                          <p:attrName>style.visibility</p:attrName>
                                        </p:attrNameLst>
                                      </p:cBhvr>
                                      <p:to>
                                        <p:strVal val="visible"/>
                                      </p:to>
                                    </p:set>
                                    <p:animEffect transition="in" filter="fade">
                                      <p:cBhvr>
                                        <p:cTn id="65" dur="500"/>
                                        <p:tgtEl>
                                          <p:spTgt spid="8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88"/>
                                        </p:tgtEl>
                                        <p:attrNameLst>
                                          <p:attrName>style.visibility</p:attrName>
                                        </p:attrNameLst>
                                      </p:cBhvr>
                                      <p:to>
                                        <p:strVal val="visible"/>
                                      </p:to>
                                    </p:set>
                                    <p:animEffect transition="in" filter="fade">
                                      <p:cBhvr>
                                        <p:cTn id="70"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animBg="1"/>
      <p:bldP spid="36" grpId="0" animBg="1"/>
      <p:bldP spid="76" grpId="0" animBg="1"/>
      <p:bldP spid="78" grpId="0" animBg="1"/>
      <p:bldP spid="79" grpId="0" animBg="1"/>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E20073A-ED93-41C9-8AD9-1DCF9B58EBC3}"/>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BFF9360D-78BC-4DCF-8FBF-ED7CEFBC2901}"/>
              </a:ext>
            </a:extLst>
          </p:cNvPr>
          <p:cNvSpPr>
            <a:spLocks noGrp="1"/>
          </p:cNvSpPr>
          <p:nvPr>
            <p:ph type="ftr" sz="quarter" idx="11"/>
          </p:nvPr>
        </p:nvSpPr>
        <p:spPr>
          <a:xfrm>
            <a:off x="6097587" y="332656"/>
            <a:ext cx="5328016" cy="288032"/>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endParaRPr lang="de-DE" dirty="0"/>
          </a:p>
        </p:txBody>
      </p:sp>
      <p:sp>
        <p:nvSpPr>
          <p:cNvPr id="4" name="Foliennummernplatzhalter 3">
            <a:extLst>
              <a:ext uri="{FF2B5EF4-FFF2-40B4-BE49-F238E27FC236}">
                <a16:creationId xmlns:a16="http://schemas.microsoft.com/office/drawing/2014/main" id="{3F5FF7D8-D455-4B28-81AC-250B9A33571D}"/>
              </a:ext>
            </a:extLst>
          </p:cNvPr>
          <p:cNvSpPr>
            <a:spLocks noGrp="1"/>
          </p:cNvSpPr>
          <p:nvPr>
            <p:ph type="sldNum" sz="quarter" idx="12"/>
          </p:nvPr>
        </p:nvSpPr>
        <p:spPr/>
        <p:txBody>
          <a:bodyPr/>
          <a:lstStyle/>
          <a:p>
            <a:fld id="{9B00EF49-7894-4F53-A8DD-F7DB3BFC5032}" type="slidenum">
              <a:rPr lang="de-DE" smtClean="0"/>
              <a:t>7</a:t>
            </a:fld>
            <a:endParaRPr lang="de-DE" dirty="0"/>
          </a:p>
        </p:txBody>
      </p:sp>
      <p:sp>
        <p:nvSpPr>
          <p:cNvPr id="6" name="Textplatzhalter 5">
            <a:extLst>
              <a:ext uri="{FF2B5EF4-FFF2-40B4-BE49-F238E27FC236}">
                <a16:creationId xmlns:a16="http://schemas.microsoft.com/office/drawing/2014/main" id="{F3964BCC-1759-4BE2-8E7A-2EECE4680205}"/>
              </a:ext>
            </a:extLst>
          </p:cNvPr>
          <p:cNvSpPr>
            <a:spLocks noGrp="1"/>
          </p:cNvSpPr>
          <p:nvPr>
            <p:ph type="body" sz="quarter" idx="13"/>
          </p:nvPr>
        </p:nvSpPr>
        <p:spPr>
          <a:xfrm>
            <a:off x="819175" y="2276872"/>
            <a:ext cx="11376000" cy="3843336"/>
          </a:xfrm>
        </p:spPr>
        <p:txBody>
          <a:bodyPr/>
          <a:lstStyle/>
          <a:p>
            <a:pPr marL="285750" indent="-285750">
              <a:buFont typeface="Arial" panose="020B0604020202020204" pitchFamily="34" charset="0"/>
              <a:buChar char="•"/>
            </a:pPr>
            <a:r>
              <a:rPr lang="de-DE" sz="1600" b="1" dirty="0">
                <a:latin typeface="+mj-lt"/>
              </a:rPr>
              <a:t>Univariate:</a:t>
            </a:r>
          </a:p>
          <a:p>
            <a:pPr lvl="1">
              <a:buFont typeface="Wingdings" panose="05000000000000000000" pitchFamily="2" charset="2"/>
              <a:buChar char="Ø"/>
            </a:pPr>
            <a:r>
              <a:rPr lang="de-DE" sz="1600" dirty="0">
                <a:latin typeface="+mj-lt"/>
              </a:rPr>
              <a:t> </a:t>
            </a:r>
            <a:r>
              <a:rPr lang="de-DE" sz="1600" dirty="0" err="1">
                <a:latin typeface="+mj-lt"/>
              </a:rPr>
              <a:t>influence</a:t>
            </a:r>
            <a:r>
              <a:rPr lang="de-DE" sz="1600" dirty="0">
                <a:latin typeface="+mj-lt"/>
              </a:rPr>
              <a:t> </a:t>
            </a:r>
            <a:r>
              <a:rPr lang="de-DE" sz="1600" dirty="0" err="1">
                <a:latin typeface="+mj-lt"/>
              </a:rPr>
              <a:t>of</a:t>
            </a:r>
            <a:r>
              <a:rPr lang="de-DE" sz="1600" dirty="0">
                <a:latin typeface="+mj-lt"/>
              </a:rPr>
              <a:t> </a:t>
            </a:r>
            <a:r>
              <a:rPr lang="de-DE" sz="1600" dirty="0" err="1">
                <a:latin typeface="+mj-lt"/>
              </a:rPr>
              <a:t>age</a:t>
            </a:r>
            <a:r>
              <a:rPr lang="de-DE" sz="1600" dirty="0">
                <a:latin typeface="+mj-lt"/>
              </a:rPr>
              <a:t> on </a:t>
            </a:r>
            <a:r>
              <a:rPr lang="de-DE" sz="1600" dirty="0" err="1">
                <a:latin typeface="+mj-lt"/>
              </a:rPr>
              <a:t>structural</a:t>
            </a:r>
            <a:r>
              <a:rPr lang="de-DE" sz="1600" dirty="0">
                <a:latin typeface="+mj-lt"/>
              </a:rPr>
              <a:t> and </a:t>
            </a:r>
            <a:r>
              <a:rPr lang="de-DE" sz="1600" dirty="0" err="1">
                <a:latin typeface="+mj-lt"/>
              </a:rPr>
              <a:t>functional</a:t>
            </a:r>
            <a:r>
              <a:rPr lang="de-DE" sz="1600" dirty="0">
                <a:latin typeface="+mj-lt"/>
              </a:rPr>
              <a:t> </a:t>
            </a:r>
            <a:r>
              <a:rPr lang="de-DE" sz="1600" dirty="0" err="1">
                <a:latin typeface="+mj-lt"/>
              </a:rPr>
              <a:t>connectivity</a:t>
            </a:r>
            <a:r>
              <a:rPr lang="de-DE" sz="1600" dirty="0">
                <a:latin typeface="+mj-lt"/>
              </a:rPr>
              <a:t>, </a:t>
            </a:r>
            <a:r>
              <a:rPr lang="de-DE" sz="1600" dirty="0" err="1">
                <a:latin typeface="+mj-lt"/>
              </a:rPr>
              <a:t>as</a:t>
            </a:r>
            <a:r>
              <a:rPr lang="de-DE" sz="1600" dirty="0">
                <a:latin typeface="+mj-lt"/>
              </a:rPr>
              <a:t> </a:t>
            </a:r>
            <a:r>
              <a:rPr lang="de-DE" sz="1600" dirty="0" err="1">
                <a:latin typeface="+mj-lt"/>
              </a:rPr>
              <a:t>well</a:t>
            </a:r>
            <a:r>
              <a:rPr lang="de-DE" sz="1600" dirty="0">
                <a:latin typeface="+mj-lt"/>
              </a:rPr>
              <a:t> </a:t>
            </a:r>
            <a:r>
              <a:rPr lang="de-DE" sz="1600" dirty="0" err="1">
                <a:latin typeface="+mj-lt"/>
              </a:rPr>
              <a:t>as</a:t>
            </a:r>
            <a:r>
              <a:rPr lang="de-DE" sz="1600" dirty="0">
                <a:latin typeface="+mj-lt"/>
              </a:rPr>
              <a:t> on </a:t>
            </a:r>
            <a:r>
              <a:rPr lang="de-DE" sz="1600" dirty="0" err="1">
                <a:latin typeface="+mj-lt"/>
              </a:rPr>
              <a:t>functional</a:t>
            </a:r>
            <a:r>
              <a:rPr lang="de-DE" sz="1600" dirty="0">
                <a:latin typeface="+mj-lt"/>
              </a:rPr>
              <a:t> </a:t>
            </a:r>
            <a:r>
              <a:rPr lang="de-DE" sz="1600" dirty="0" err="1">
                <a:latin typeface="+mj-lt"/>
              </a:rPr>
              <a:t>segregation</a:t>
            </a:r>
            <a:r>
              <a:rPr lang="de-DE" sz="1600" dirty="0">
                <a:latin typeface="+mj-lt"/>
              </a:rPr>
              <a:t> and </a:t>
            </a:r>
            <a:r>
              <a:rPr lang="de-DE" sz="1600" dirty="0" err="1">
                <a:latin typeface="+mj-lt"/>
              </a:rPr>
              <a:t>executive</a:t>
            </a:r>
            <a:r>
              <a:rPr lang="de-DE" sz="1600" dirty="0">
                <a:latin typeface="+mj-lt"/>
              </a:rPr>
              <a:t> </a:t>
            </a:r>
            <a:r>
              <a:rPr lang="de-DE" sz="1600" dirty="0" err="1">
                <a:latin typeface="+mj-lt"/>
              </a:rPr>
              <a:t>function</a:t>
            </a:r>
            <a:endParaRPr lang="de-DE" sz="1600" dirty="0">
              <a:latin typeface="+mj-lt"/>
            </a:endParaRPr>
          </a:p>
          <a:p>
            <a:pPr marL="285750" indent="-285750">
              <a:buFont typeface="Arial" panose="020B0604020202020204" pitchFamily="34" charset="0"/>
              <a:buChar char="•"/>
            </a:pPr>
            <a:r>
              <a:rPr lang="de-DE" sz="1600" b="1" dirty="0">
                <a:latin typeface="+mj-lt"/>
              </a:rPr>
              <a:t>Multiple </a:t>
            </a:r>
            <a:r>
              <a:rPr lang="de-DE" sz="1600" b="1" dirty="0" err="1">
                <a:latin typeface="+mj-lt"/>
              </a:rPr>
              <a:t>regression</a:t>
            </a:r>
            <a:r>
              <a:rPr lang="de-DE" sz="1600" b="1" dirty="0">
                <a:latin typeface="+mj-lt"/>
              </a:rPr>
              <a:t> global</a:t>
            </a:r>
            <a:r>
              <a:rPr lang="de-DE" sz="1600" dirty="0">
                <a:latin typeface="+mj-lt"/>
              </a:rPr>
              <a:t>: </a:t>
            </a:r>
          </a:p>
          <a:p>
            <a:pPr lvl="1">
              <a:buFont typeface="Wingdings" panose="05000000000000000000" pitchFamily="2" charset="2"/>
              <a:buChar char="Ø"/>
            </a:pPr>
            <a:r>
              <a:rPr lang="de-DE" sz="1600" dirty="0" err="1">
                <a:latin typeface="+mj-lt"/>
              </a:rPr>
              <a:t>direct</a:t>
            </a:r>
            <a:r>
              <a:rPr lang="de-DE" sz="1600" dirty="0">
                <a:latin typeface="+mj-lt"/>
              </a:rPr>
              <a:t> </a:t>
            </a:r>
            <a:r>
              <a:rPr lang="de-DE" sz="1600" dirty="0" err="1">
                <a:latin typeface="+mj-lt"/>
              </a:rPr>
              <a:t>influence</a:t>
            </a:r>
            <a:r>
              <a:rPr lang="de-DE" sz="1600" dirty="0">
                <a:latin typeface="+mj-lt"/>
              </a:rPr>
              <a:t> </a:t>
            </a:r>
            <a:r>
              <a:rPr lang="de-DE" sz="1600" dirty="0" err="1">
                <a:latin typeface="+mj-lt"/>
              </a:rPr>
              <a:t>of</a:t>
            </a:r>
            <a:r>
              <a:rPr lang="de-DE" sz="1600" dirty="0">
                <a:latin typeface="+mj-lt"/>
              </a:rPr>
              <a:t> </a:t>
            </a:r>
            <a:r>
              <a:rPr lang="de-DE" sz="1600" dirty="0" err="1">
                <a:latin typeface="+mj-lt"/>
              </a:rPr>
              <a:t>structural</a:t>
            </a:r>
            <a:r>
              <a:rPr lang="de-DE" sz="1600" dirty="0">
                <a:latin typeface="+mj-lt"/>
              </a:rPr>
              <a:t> </a:t>
            </a:r>
            <a:r>
              <a:rPr lang="de-DE" sz="1600" dirty="0" err="1">
                <a:latin typeface="+mj-lt"/>
              </a:rPr>
              <a:t>connectivity</a:t>
            </a:r>
            <a:r>
              <a:rPr lang="de-DE" sz="1600" dirty="0">
                <a:latin typeface="+mj-lt"/>
              </a:rPr>
              <a:t> on </a:t>
            </a:r>
            <a:r>
              <a:rPr lang="de-DE" sz="1600" dirty="0" err="1">
                <a:latin typeface="+mj-lt"/>
              </a:rPr>
              <a:t>functional</a:t>
            </a:r>
            <a:r>
              <a:rPr lang="de-DE" sz="1600" dirty="0">
                <a:latin typeface="+mj-lt"/>
              </a:rPr>
              <a:t> </a:t>
            </a:r>
            <a:r>
              <a:rPr lang="de-DE" sz="1600" dirty="0" err="1">
                <a:latin typeface="+mj-lt"/>
              </a:rPr>
              <a:t>connectivity</a:t>
            </a:r>
            <a:r>
              <a:rPr lang="de-DE" sz="1600" dirty="0">
                <a:latin typeface="+mj-lt"/>
              </a:rPr>
              <a:t> and </a:t>
            </a:r>
            <a:r>
              <a:rPr lang="de-DE" sz="1600" dirty="0" err="1">
                <a:latin typeface="+mj-lt"/>
              </a:rPr>
              <a:t>functional</a:t>
            </a:r>
            <a:r>
              <a:rPr lang="de-DE" sz="1600" dirty="0">
                <a:latin typeface="+mj-lt"/>
              </a:rPr>
              <a:t> </a:t>
            </a:r>
            <a:r>
              <a:rPr lang="de-DE" sz="1600" dirty="0" err="1">
                <a:latin typeface="+mj-lt"/>
              </a:rPr>
              <a:t>segregation</a:t>
            </a:r>
            <a:endParaRPr lang="de-DE" sz="1600" dirty="0">
              <a:latin typeface="+mj-lt"/>
            </a:endParaRPr>
          </a:p>
          <a:p>
            <a:pPr marL="285750" indent="-285750">
              <a:buFont typeface="Arial" panose="020B0604020202020204" pitchFamily="34" charset="0"/>
              <a:buChar char="•"/>
            </a:pPr>
            <a:r>
              <a:rPr lang="de-DE" sz="1600" b="1" dirty="0">
                <a:latin typeface="+mj-lt"/>
              </a:rPr>
              <a:t>Mediation </a:t>
            </a:r>
            <a:r>
              <a:rPr lang="de-DE" sz="1600" b="1" dirty="0" err="1">
                <a:latin typeface="+mj-lt"/>
              </a:rPr>
              <a:t>analysis</a:t>
            </a:r>
            <a:r>
              <a:rPr lang="de-DE" sz="1600" b="1" dirty="0">
                <a:latin typeface="+mj-lt"/>
              </a:rPr>
              <a:t> global and </a:t>
            </a:r>
            <a:r>
              <a:rPr lang="de-DE" sz="1600" b="1" dirty="0" err="1">
                <a:latin typeface="+mj-lt"/>
              </a:rPr>
              <a:t>networks</a:t>
            </a:r>
            <a:r>
              <a:rPr lang="de-DE" sz="1600" b="1" dirty="0">
                <a:latin typeface="+mj-lt"/>
              </a:rPr>
              <a:t>:</a:t>
            </a:r>
          </a:p>
          <a:p>
            <a:pPr lvl="1">
              <a:buFont typeface="Wingdings" panose="05000000000000000000" pitchFamily="2" charset="2"/>
              <a:buChar char="Ø"/>
            </a:pPr>
            <a:r>
              <a:rPr lang="de-DE" sz="1600" b="1" dirty="0">
                <a:latin typeface="+mj-lt"/>
              </a:rPr>
              <a:t> </a:t>
            </a:r>
            <a:r>
              <a:rPr lang="de-DE" sz="1600" dirty="0" err="1">
                <a:latin typeface="+mj-lt"/>
              </a:rPr>
              <a:t>of</a:t>
            </a:r>
            <a:r>
              <a:rPr lang="de-DE" sz="1600" dirty="0">
                <a:latin typeface="+mj-lt"/>
              </a:rPr>
              <a:t> </a:t>
            </a:r>
            <a:r>
              <a:rPr lang="de-DE" sz="1600" dirty="0" err="1">
                <a:latin typeface="+mj-lt"/>
              </a:rPr>
              <a:t>structural</a:t>
            </a:r>
            <a:r>
              <a:rPr lang="de-DE" sz="1600" dirty="0">
                <a:latin typeface="+mj-lt"/>
              </a:rPr>
              <a:t> </a:t>
            </a:r>
            <a:r>
              <a:rPr lang="de-DE" sz="1600" dirty="0" err="1">
                <a:latin typeface="+mj-lt"/>
              </a:rPr>
              <a:t>connectivity</a:t>
            </a:r>
            <a:r>
              <a:rPr lang="de-DE" sz="1600" dirty="0">
                <a:latin typeface="+mj-lt"/>
              </a:rPr>
              <a:t> </a:t>
            </a:r>
            <a:r>
              <a:rPr lang="de-DE" sz="1600" dirty="0" err="1">
                <a:latin typeface="+mj-lt"/>
              </a:rPr>
              <a:t>between</a:t>
            </a:r>
            <a:r>
              <a:rPr lang="de-DE" sz="1600" dirty="0">
                <a:latin typeface="+mj-lt"/>
              </a:rPr>
              <a:t> </a:t>
            </a:r>
            <a:r>
              <a:rPr lang="de-DE" sz="1600" dirty="0" err="1">
                <a:latin typeface="+mj-lt"/>
              </a:rPr>
              <a:t>age</a:t>
            </a:r>
            <a:r>
              <a:rPr lang="de-DE" sz="1600" dirty="0">
                <a:latin typeface="+mj-lt"/>
              </a:rPr>
              <a:t> and </a:t>
            </a:r>
            <a:r>
              <a:rPr lang="de-DE" sz="1600" dirty="0" err="1">
                <a:latin typeface="+mj-lt"/>
              </a:rPr>
              <a:t>functional</a:t>
            </a:r>
            <a:r>
              <a:rPr lang="de-DE" sz="1600" dirty="0">
                <a:latin typeface="+mj-lt"/>
              </a:rPr>
              <a:t> </a:t>
            </a:r>
            <a:r>
              <a:rPr lang="de-DE" sz="1600" dirty="0" err="1">
                <a:latin typeface="+mj-lt"/>
              </a:rPr>
              <a:t>connectivity</a:t>
            </a:r>
            <a:r>
              <a:rPr lang="de-DE" sz="1600" dirty="0">
                <a:latin typeface="+mj-lt"/>
              </a:rPr>
              <a:t> </a:t>
            </a:r>
            <a:r>
              <a:rPr lang="de-DE" sz="1600" dirty="0" err="1">
                <a:latin typeface="+mj-lt"/>
              </a:rPr>
              <a:t>or</a:t>
            </a:r>
            <a:r>
              <a:rPr lang="de-DE" sz="1600" dirty="0">
                <a:latin typeface="+mj-lt"/>
              </a:rPr>
              <a:t> </a:t>
            </a:r>
            <a:r>
              <a:rPr lang="de-DE" sz="1600" dirty="0" err="1">
                <a:latin typeface="+mj-lt"/>
              </a:rPr>
              <a:t>functional</a:t>
            </a:r>
            <a:r>
              <a:rPr lang="de-DE" sz="1600" dirty="0">
                <a:latin typeface="+mj-lt"/>
              </a:rPr>
              <a:t> </a:t>
            </a:r>
            <a:r>
              <a:rPr lang="de-DE" sz="1600" dirty="0" err="1">
                <a:latin typeface="+mj-lt"/>
              </a:rPr>
              <a:t>segregation</a:t>
            </a:r>
            <a:endParaRPr lang="de-DE" sz="1600" dirty="0">
              <a:latin typeface="+mj-lt"/>
            </a:endParaRPr>
          </a:p>
          <a:p>
            <a:pPr marL="285750" indent="-285750">
              <a:buFont typeface="Arial" panose="020B0604020202020204" pitchFamily="34" charset="0"/>
              <a:buChar char="•"/>
            </a:pPr>
            <a:r>
              <a:rPr lang="de-DE" sz="1600" b="1" dirty="0">
                <a:latin typeface="+mj-lt"/>
              </a:rPr>
              <a:t>Multiple </a:t>
            </a:r>
            <a:r>
              <a:rPr lang="de-DE" sz="1600" b="1" dirty="0" err="1">
                <a:latin typeface="+mj-lt"/>
              </a:rPr>
              <a:t>regression</a:t>
            </a:r>
            <a:r>
              <a:rPr lang="de-DE" sz="1600" b="1" dirty="0">
                <a:latin typeface="+mj-lt"/>
              </a:rPr>
              <a:t> global</a:t>
            </a:r>
            <a:r>
              <a:rPr lang="de-DE" sz="1600" dirty="0">
                <a:latin typeface="+mj-lt"/>
              </a:rPr>
              <a:t>: </a:t>
            </a:r>
          </a:p>
          <a:p>
            <a:pPr lvl="1">
              <a:buFont typeface="Wingdings" panose="05000000000000000000" pitchFamily="2" charset="2"/>
              <a:buChar char="Ø"/>
            </a:pPr>
            <a:r>
              <a:rPr lang="de-DE" sz="1600" dirty="0" err="1">
                <a:latin typeface="+mj-lt"/>
              </a:rPr>
              <a:t>direct</a:t>
            </a:r>
            <a:r>
              <a:rPr lang="de-DE" sz="1600" dirty="0">
                <a:latin typeface="+mj-lt"/>
              </a:rPr>
              <a:t> </a:t>
            </a:r>
            <a:r>
              <a:rPr lang="de-DE" sz="1600" dirty="0" err="1">
                <a:latin typeface="+mj-lt"/>
              </a:rPr>
              <a:t>influence</a:t>
            </a:r>
            <a:r>
              <a:rPr lang="de-DE" sz="1600" dirty="0">
                <a:latin typeface="+mj-lt"/>
              </a:rPr>
              <a:t> </a:t>
            </a:r>
            <a:r>
              <a:rPr lang="de-DE" sz="1600" dirty="0" err="1">
                <a:latin typeface="+mj-lt"/>
              </a:rPr>
              <a:t>of</a:t>
            </a:r>
            <a:r>
              <a:rPr lang="de-DE" sz="1600" dirty="0">
                <a:latin typeface="+mj-lt"/>
              </a:rPr>
              <a:t> </a:t>
            </a:r>
            <a:r>
              <a:rPr lang="de-DE" sz="1600" dirty="0" err="1">
                <a:latin typeface="+mj-lt"/>
              </a:rPr>
              <a:t>functional</a:t>
            </a:r>
            <a:r>
              <a:rPr lang="de-DE" sz="1600" dirty="0">
                <a:latin typeface="+mj-lt"/>
              </a:rPr>
              <a:t> </a:t>
            </a:r>
            <a:r>
              <a:rPr lang="de-DE" sz="1600" dirty="0" err="1">
                <a:latin typeface="+mj-lt"/>
              </a:rPr>
              <a:t>connectivity</a:t>
            </a:r>
            <a:r>
              <a:rPr lang="de-DE" sz="1600" dirty="0">
                <a:latin typeface="+mj-lt"/>
              </a:rPr>
              <a:t> and </a:t>
            </a:r>
            <a:r>
              <a:rPr lang="de-DE" sz="1600" dirty="0" err="1">
                <a:latin typeface="+mj-lt"/>
              </a:rPr>
              <a:t>functional</a:t>
            </a:r>
            <a:r>
              <a:rPr lang="de-DE" sz="1600" dirty="0">
                <a:latin typeface="+mj-lt"/>
              </a:rPr>
              <a:t> </a:t>
            </a:r>
            <a:r>
              <a:rPr lang="de-DE" sz="1600" dirty="0" err="1">
                <a:latin typeface="+mj-lt"/>
              </a:rPr>
              <a:t>segregation</a:t>
            </a:r>
            <a:r>
              <a:rPr lang="de-DE" sz="1600" dirty="0">
                <a:latin typeface="+mj-lt"/>
              </a:rPr>
              <a:t> on TMTB score</a:t>
            </a:r>
          </a:p>
          <a:p>
            <a:pPr marL="285750" indent="-285750">
              <a:buFont typeface="Arial" panose="020B0604020202020204" pitchFamily="34" charset="0"/>
              <a:buChar char="•"/>
            </a:pPr>
            <a:r>
              <a:rPr lang="de-DE" sz="1600" b="1" dirty="0">
                <a:latin typeface="+mj-lt"/>
              </a:rPr>
              <a:t>Mediation </a:t>
            </a:r>
            <a:r>
              <a:rPr lang="de-DE" sz="1600" b="1" dirty="0" err="1">
                <a:latin typeface="+mj-lt"/>
              </a:rPr>
              <a:t>analysis</a:t>
            </a:r>
            <a:r>
              <a:rPr lang="de-DE" sz="1600" b="1" dirty="0">
                <a:latin typeface="+mj-lt"/>
              </a:rPr>
              <a:t> global and </a:t>
            </a:r>
            <a:r>
              <a:rPr lang="de-DE" sz="1600" b="1" dirty="0" err="1">
                <a:latin typeface="+mj-lt"/>
              </a:rPr>
              <a:t>networks</a:t>
            </a:r>
            <a:r>
              <a:rPr lang="de-DE" sz="1600" b="1" dirty="0">
                <a:latin typeface="+mj-lt"/>
              </a:rPr>
              <a:t>:</a:t>
            </a:r>
          </a:p>
          <a:p>
            <a:pPr lvl="1">
              <a:buFont typeface="Wingdings" panose="05000000000000000000" pitchFamily="2" charset="2"/>
              <a:buChar char="Ø"/>
            </a:pPr>
            <a:r>
              <a:rPr lang="de-DE" sz="1600" b="1" dirty="0">
                <a:latin typeface="+mj-lt"/>
              </a:rPr>
              <a:t> </a:t>
            </a:r>
            <a:r>
              <a:rPr lang="de-DE" sz="1600" dirty="0" err="1">
                <a:latin typeface="+mj-lt"/>
              </a:rPr>
              <a:t>of</a:t>
            </a:r>
            <a:r>
              <a:rPr lang="de-DE" sz="1600" dirty="0">
                <a:latin typeface="+mj-lt"/>
              </a:rPr>
              <a:t> </a:t>
            </a:r>
            <a:r>
              <a:rPr lang="de-DE" sz="1600" dirty="0" err="1">
                <a:latin typeface="+mj-lt"/>
              </a:rPr>
              <a:t>functional</a:t>
            </a:r>
            <a:r>
              <a:rPr lang="de-DE" sz="1600" dirty="0">
                <a:latin typeface="+mj-lt"/>
              </a:rPr>
              <a:t> </a:t>
            </a:r>
            <a:r>
              <a:rPr lang="de-DE" sz="1600" dirty="0" err="1">
                <a:latin typeface="+mj-lt"/>
              </a:rPr>
              <a:t>segregation</a:t>
            </a:r>
            <a:r>
              <a:rPr lang="de-DE" sz="1600" dirty="0">
                <a:latin typeface="+mj-lt"/>
              </a:rPr>
              <a:t> </a:t>
            </a:r>
            <a:r>
              <a:rPr lang="de-DE" sz="1600" dirty="0" err="1">
                <a:latin typeface="+mj-lt"/>
              </a:rPr>
              <a:t>between</a:t>
            </a:r>
            <a:r>
              <a:rPr lang="de-DE" sz="1600" dirty="0">
                <a:latin typeface="+mj-lt"/>
              </a:rPr>
              <a:t> </a:t>
            </a:r>
            <a:r>
              <a:rPr lang="de-DE" sz="1600" dirty="0" err="1">
                <a:latin typeface="+mj-lt"/>
              </a:rPr>
              <a:t>age</a:t>
            </a:r>
            <a:r>
              <a:rPr lang="de-DE" sz="1600" dirty="0">
                <a:latin typeface="+mj-lt"/>
              </a:rPr>
              <a:t> and TMTB score</a:t>
            </a:r>
          </a:p>
          <a:p>
            <a:pPr marL="285750" indent="-285750">
              <a:buFont typeface="Arial" panose="020B0604020202020204" pitchFamily="34" charset="0"/>
              <a:buChar char="•"/>
            </a:pPr>
            <a:endParaRPr lang="de-DE" dirty="0"/>
          </a:p>
        </p:txBody>
      </p:sp>
      <p:sp>
        <p:nvSpPr>
          <p:cNvPr id="8" name="Textfeld 7">
            <a:extLst>
              <a:ext uri="{FF2B5EF4-FFF2-40B4-BE49-F238E27FC236}">
                <a16:creationId xmlns:a16="http://schemas.microsoft.com/office/drawing/2014/main" id="{C79F2482-A34D-46DE-AB1E-2CA15DE62151}"/>
              </a:ext>
            </a:extLst>
          </p:cNvPr>
          <p:cNvSpPr txBox="1"/>
          <p:nvPr/>
        </p:nvSpPr>
        <p:spPr bwMode="gray">
          <a:xfrm>
            <a:off x="228934" y="874929"/>
            <a:ext cx="11737305" cy="1323439"/>
          </a:xfrm>
          <a:prstGeom prst="rect">
            <a:avLst/>
          </a:prstGeom>
          <a:noFill/>
        </p:spPr>
        <p:txBody>
          <a:bodyPr wrap="square">
            <a:spAutoFit/>
          </a:bodyPr>
          <a:lstStyle/>
          <a:p>
            <a:pPr marL="342900" indent="-342900">
              <a:buFont typeface="+mj-lt"/>
              <a:buAutoNum type="arabicPeriod"/>
            </a:pPr>
            <a:r>
              <a:rPr lang="de-DE" sz="1600" dirty="0">
                <a:latin typeface="+mj-lt"/>
              </a:rPr>
              <a:t>First, </a:t>
            </a:r>
            <a:r>
              <a:rPr lang="de-DE" sz="1600" dirty="0" err="1">
                <a:latin typeface="+mj-lt"/>
              </a:rPr>
              <a:t>can</a:t>
            </a:r>
            <a:r>
              <a:rPr lang="de-DE" sz="1600" dirty="0">
                <a:latin typeface="+mj-lt"/>
              </a:rPr>
              <a:t> a </a:t>
            </a:r>
            <a:r>
              <a:rPr lang="de-DE" sz="1600" dirty="0" err="1">
                <a:latin typeface="+mj-lt"/>
              </a:rPr>
              <a:t>relationship</a:t>
            </a:r>
            <a:r>
              <a:rPr lang="de-DE" sz="1600" dirty="0">
                <a:latin typeface="+mj-lt"/>
              </a:rPr>
              <a:t> </a:t>
            </a:r>
            <a:r>
              <a:rPr lang="de-DE" sz="1600" dirty="0" err="1">
                <a:latin typeface="+mj-lt"/>
              </a:rPr>
              <a:t>between</a:t>
            </a:r>
            <a:r>
              <a:rPr lang="de-DE" sz="1600" dirty="0">
                <a:latin typeface="+mj-lt"/>
              </a:rPr>
              <a:t> </a:t>
            </a:r>
            <a:r>
              <a:rPr lang="de-DE" sz="1600" dirty="0" err="1">
                <a:latin typeface="+mj-lt"/>
              </a:rPr>
              <a:t>decreasing</a:t>
            </a:r>
            <a:r>
              <a:rPr lang="de-DE" sz="1600" dirty="0">
                <a:latin typeface="+mj-lt"/>
              </a:rPr>
              <a:t> </a:t>
            </a:r>
            <a:r>
              <a:rPr lang="de-DE" sz="1600" dirty="0" err="1">
                <a:latin typeface="+mj-lt"/>
              </a:rPr>
              <a:t>structural</a:t>
            </a:r>
            <a:r>
              <a:rPr lang="de-DE" sz="1600" dirty="0">
                <a:latin typeface="+mj-lt"/>
              </a:rPr>
              <a:t> </a:t>
            </a:r>
            <a:r>
              <a:rPr lang="de-DE" sz="1600" dirty="0" err="1">
                <a:latin typeface="+mj-lt"/>
              </a:rPr>
              <a:t>integrity</a:t>
            </a:r>
            <a:r>
              <a:rPr lang="de-DE" sz="1600" dirty="0">
                <a:latin typeface="+mj-lt"/>
              </a:rPr>
              <a:t> and </a:t>
            </a:r>
            <a:r>
              <a:rPr lang="de-DE" sz="1600" dirty="0" err="1">
                <a:latin typeface="+mj-lt"/>
              </a:rPr>
              <a:t>functional</a:t>
            </a:r>
            <a:r>
              <a:rPr lang="de-DE" sz="1600" dirty="0">
                <a:latin typeface="+mj-lt"/>
              </a:rPr>
              <a:t> </a:t>
            </a:r>
            <a:r>
              <a:rPr lang="de-DE" sz="1600" dirty="0" err="1">
                <a:latin typeface="+mj-lt"/>
              </a:rPr>
              <a:t>segregation</a:t>
            </a:r>
            <a:r>
              <a:rPr lang="de-DE" sz="1600" dirty="0">
                <a:latin typeface="+mj-lt"/>
              </a:rPr>
              <a:t> </a:t>
            </a:r>
            <a:r>
              <a:rPr lang="de-DE" sz="1600" dirty="0" err="1">
                <a:latin typeface="+mj-lt"/>
              </a:rPr>
              <a:t>be</a:t>
            </a:r>
            <a:r>
              <a:rPr lang="de-DE" sz="1600" dirty="0">
                <a:latin typeface="+mj-lt"/>
              </a:rPr>
              <a:t> </a:t>
            </a:r>
            <a:r>
              <a:rPr lang="de-DE" sz="1600" dirty="0" err="1">
                <a:latin typeface="+mj-lt"/>
              </a:rPr>
              <a:t>observed</a:t>
            </a:r>
            <a:r>
              <a:rPr lang="de-DE" sz="1600" dirty="0">
                <a:latin typeface="+mj-lt"/>
              </a:rPr>
              <a:t> </a:t>
            </a:r>
            <a:r>
              <a:rPr lang="de-DE" sz="1600" dirty="0" err="1">
                <a:latin typeface="+mj-lt"/>
              </a:rPr>
              <a:t>globally</a:t>
            </a:r>
            <a:r>
              <a:rPr lang="de-DE" sz="1600" dirty="0">
                <a:latin typeface="+mj-lt"/>
              </a:rPr>
              <a:t> and in individual </a:t>
            </a:r>
            <a:r>
              <a:rPr lang="de-DE" sz="1600" dirty="0" err="1">
                <a:latin typeface="+mj-lt"/>
              </a:rPr>
              <a:t>networks</a:t>
            </a:r>
            <a:r>
              <a:rPr lang="de-DE" sz="1600" dirty="0">
                <a:latin typeface="+mj-lt"/>
              </a:rPr>
              <a:t>, and </a:t>
            </a:r>
            <a:r>
              <a:rPr lang="de-DE" sz="1600" dirty="0" err="1">
                <a:latin typeface="+mj-lt"/>
              </a:rPr>
              <a:t>is</a:t>
            </a:r>
            <a:r>
              <a:rPr lang="de-DE" sz="1600" dirty="0">
                <a:latin typeface="+mj-lt"/>
              </a:rPr>
              <a:t> </a:t>
            </a:r>
            <a:r>
              <a:rPr lang="de-DE" sz="1600" dirty="0" err="1">
                <a:latin typeface="+mj-lt"/>
              </a:rPr>
              <a:t>there</a:t>
            </a:r>
            <a:r>
              <a:rPr lang="de-DE" sz="1600" dirty="0">
                <a:latin typeface="+mj-lt"/>
              </a:rPr>
              <a:t> an </a:t>
            </a:r>
            <a:r>
              <a:rPr lang="de-DE" sz="1600" dirty="0" err="1">
                <a:latin typeface="+mj-lt"/>
              </a:rPr>
              <a:t>impact</a:t>
            </a:r>
            <a:r>
              <a:rPr lang="de-DE" sz="1600" dirty="0">
                <a:latin typeface="+mj-lt"/>
              </a:rPr>
              <a:t> </a:t>
            </a:r>
            <a:r>
              <a:rPr lang="de-DE" sz="1600" dirty="0" err="1">
                <a:latin typeface="+mj-lt"/>
              </a:rPr>
              <a:t>of</a:t>
            </a:r>
            <a:r>
              <a:rPr lang="de-DE" sz="1600" dirty="0">
                <a:latin typeface="+mj-lt"/>
              </a:rPr>
              <a:t> </a:t>
            </a:r>
            <a:r>
              <a:rPr lang="de-DE" sz="1600" dirty="0" err="1">
                <a:latin typeface="+mj-lt"/>
              </a:rPr>
              <a:t>segregation</a:t>
            </a:r>
            <a:r>
              <a:rPr lang="de-DE" sz="1600" dirty="0">
                <a:latin typeface="+mj-lt"/>
              </a:rPr>
              <a:t> on </a:t>
            </a:r>
            <a:r>
              <a:rPr lang="de-DE" sz="1600" dirty="0" err="1">
                <a:latin typeface="+mj-lt"/>
              </a:rPr>
              <a:t>executive</a:t>
            </a:r>
            <a:r>
              <a:rPr lang="de-DE" sz="1600" dirty="0">
                <a:latin typeface="+mj-lt"/>
              </a:rPr>
              <a:t> </a:t>
            </a:r>
            <a:r>
              <a:rPr lang="de-DE" sz="1600" dirty="0" err="1">
                <a:latin typeface="+mj-lt"/>
              </a:rPr>
              <a:t>cognition</a:t>
            </a:r>
            <a:r>
              <a:rPr lang="de-DE" sz="1600" dirty="0">
                <a:latin typeface="+mj-lt"/>
              </a:rPr>
              <a:t>?</a:t>
            </a:r>
          </a:p>
          <a:p>
            <a:pPr marL="342900" indent="-342900">
              <a:buFont typeface="+mj-lt"/>
              <a:buAutoNum type="arabicPeriod"/>
            </a:pPr>
            <a:endParaRPr lang="de-DE" sz="1600" dirty="0">
              <a:latin typeface="+mj-lt"/>
            </a:endParaRPr>
          </a:p>
          <a:p>
            <a:pPr marL="342900" indent="-342900">
              <a:buFont typeface="+mj-lt"/>
              <a:buAutoNum type="arabicPeriod"/>
            </a:pPr>
            <a:r>
              <a:rPr lang="de-DE" sz="1600" dirty="0">
                <a:latin typeface="+mj-lt"/>
              </a:rPr>
              <a:t>Second, </a:t>
            </a:r>
            <a:r>
              <a:rPr lang="de-DE" sz="1600" dirty="0" err="1">
                <a:latin typeface="+mj-lt"/>
              </a:rPr>
              <a:t>based</a:t>
            </a:r>
            <a:r>
              <a:rPr lang="de-DE" sz="1600" dirty="0">
                <a:latin typeface="+mj-lt"/>
              </a:rPr>
              <a:t> on </a:t>
            </a:r>
            <a:r>
              <a:rPr lang="de-DE" sz="1600" dirty="0" err="1">
                <a:latin typeface="+mj-lt"/>
              </a:rPr>
              <a:t>the</a:t>
            </a:r>
            <a:r>
              <a:rPr lang="de-DE" sz="1600" dirty="0">
                <a:latin typeface="+mj-lt"/>
              </a:rPr>
              <a:t> </a:t>
            </a:r>
            <a:r>
              <a:rPr lang="de-DE" sz="1600" dirty="0" err="1">
                <a:latin typeface="+mj-lt"/>
              </a:rPr>
              <a:t>theory</a:t>
            </a:r>
            <a:r>
              <a:rPr lang="de-DE" sz="1600" dirty="0">
                <a:latin typeface="+mj-lt"/>
              </a:rPr>
              <a:t> </a:t>
            </a:r>
            <a:r>
              <a:rPr lang="de-DE" sz="1600" dirty="0" err="1">
                <a:latin typeface="+mj-lt"/>
              </a:rPr>
              <a:t>described</a:t>
            </a:r>
            <a:r>
              <a:rPr lang="de-DE" sz="1600" dirty="0">
                <a:latin typeface="+mj-lt"/>
              </a:rPr>
              <a:t> </a:t>
            </a:r>
            <a:r>
              <a:rPr lang="de-DE" sz="1600" dirty="0" err="1">
                <a:latin typeface="+mj-lt"/>
              </a:rPr>
              <a:t>above</a:t>
            </a:r>
            <a:r>
              <a:rPr lang="de-DE" sz="1600" dirty="0">
                <a:latin typeface="+mj-lt"/>
              </a:rPr>
              <a:t>, </a:t>
            </a:r>
            <a:r>
              <a:rPr lang="de-DE" sz="1600" dirty="0" err="1">
                <a:latin typeface="+mj-lt"/>
              </a:rPr>
              <a:t>can</a:t>
            </a:r>
            <a:r>
              <a:rPr lang="de-DE" sz="1600" dirty="0">
                <a:latin typeface="+mj-lt"/>
              </a:rPr>
              <a:t> </a:t>
            </a:r>
            <a:r>
              <a:rPr lang="de-DE" sz="1600" dirty="0" err="1">
                <a:latin typeface="+mj-lt"/>
              </a:rPr>
              <a:t>functional</a:t>
            </a:r>
            <a:r>
              <a:rPr lang="de-DE" sz="1600" dirty="0">
                <a:latin typeface="+mj-lt"/>
              </a:rPr>
              <a:t> </a:t>
            </a:r>
            <a:r>
              <a:rPr lang="de-DE" sz="1600" dirty="0" err="1">
                <a:latin typeface="+mj-lt"/>
              </a:rPr>
              <a:t>segregation</a:t>
            </a:r>
            <a:r>
              <a:rPr lang="de-DE" sz="1600" dirty="0">
                <a:latin typeface="+mj-lt"/>
              </a:rPr>
              <a:t> </a:t>
            </a:r>
            <a:r>
              <a:rPr lang="de-DE" sz="1600" dirty="0" err="1">
                <a:latin typeface="+mj-lt"/>
              </a:rPr>
              <a:t>better</a:t>
            </a:r>
            <a:r>
              <a:rPr lang="de-DE" sz="1600" dirty="0">
                <a:latin typeface="+mj-lt"/>
              </a:rPr>
              <a:t> </a:t>
            </a:r>
            <a:r>
              <a:rPr lang="de-DE" sz="1600" dirty="0" err="1">
                <a:latin typeface="+mj-lt"/>
              </a:rPr>
              <a:t>detect</a:t>
            </a:r>
            <a:r>
              <a:rPr lang="de-DE" sz="1600" dirty="0">
                <a:latin typeface="+mj-lt"/>
              </a:rPr>
              <a:t> </a:t>
            </a:r>
            <a:r>
              <a:rPr lang="de-DE" sz="1600" dirty="0" err="1">
                <a:latin typeface="+mj-lt"/>
              </a:rPr>
              <a:t>the</a:t>
            </a:r>
            <a:r>
              <a:rPr lang="de-DE" sz="1600" dirty="0">
                <a:latin typeface="+mj-lt"/>
              </a:rPr>
              <a:t> </a:t>
            </a:r>
            <a:r>
              <a:rPr lang="de-DE" sz="1600" dirty="0" err="1">
                <a:latin typeface="+mj-lt"/>
              </a:rPr>
              <a:t>influence</a:t>
            </a:r>
            <a:r>
              <a:rPr lang="de-DE" sz="1600" dirty="0">
                <a:latin typeface="+mj-lt"/>
              </a:rPr>
              <a:t> </a:t>
            </a:r>
            <a:r>
              <a:rPr lang="de-DE" sz="1600" dirty="0" err="1">
                <a:latin typeface="+mj-lt"/>
              </a:rPr>
              <a:t>of</a:t>
            </a:r>
            <a:r>
              <a:rPr lang="de-DE" sz="1600" dirty="0">
                <a:latin typeface="+mj-lt"/>
              </a:rPr>
              <a:t> </a:t>
            </a:r>
            <a:r>
              <a:rPr lang="de-DE" sz="1600" dirty="0" err="1">
                <a:latin typeface="+mj-lt"/>
              </a:rPr>
              <a:t>structural</a:t>
            </a:r>
            <a:r>
              <a:rPr lang="de-DE" sz="1600" dirty="0">
                <a:latin typeface="+mj-lt"/>
              </a:rPr>
              <a:t> </a:t>
            </a:r>
            <a:r>
              <a:rPr lang="de-DE" sz="1600" dirty="0" err="1">
                <a:latin typeface="+mj-lt"/>
              </a:rPr>
              <a:t>decline</a:t>
            </a:r>
            <a:r>
              <a:rPr lang="de-DE" sz="1600" dirty="0">
                <a:latin typeface="+mj-lt"/>
              </a:rPr>
              <a:t> on </a:t>
            </a:r>
            <a:r>
              <a:rPr lang="de-DE" sz="1600" dirty="0" err="1">
                <a:latin typeface="+mj-lt"/>
              </a:rPr>
              <a:t>functional</a:t>
            </a:r>
            <a:r>
              <a:rPr lang="de-DE" sz="1600" dirty="0">
                <a:latin typeface="+mj-lt"/>
              </a:rPr>
              <a:t> </a:t>
            </a:r>
            <a:r>
              <a:rPr lang="de-DE" sz="1600" dirty="0" err="1">
                <a:latin typeface="+mj-lt"/>
              </a:rPr>
              <a:t>alterations</a:t>
            </a:r>
            <a:r>
              <a:rPr lang="de-DE" sz="1600" dirty="0">
                <a:latin typeface="+mj-lt"/>
              </a:rPr>
              <a:t> </a:t>
            </a:r>
            <a:r>
              <a:rPr lang="de-DE" sz="1600" dirty="0" err="1">
                <a:latin typeface="+mj-lt"/>
              </a:rPr>
              <a:t>than</a:t>
            </a:r>
            <a:r>
              <a:rPr lang="de-DE" sz="1600" dirty="0">
                <a:latin typeface="+mj-lt"/>
              </a:rPr>
              <a:t> </a:t>
            </a:r>
            <a:r>
              <a:rPr lang="de-DE" sz="1600" dirty="0" err="1">
                <a:latin typeface="+mj-lt"/>
              </a:rPr>
              <a:t>functional</a:t>
            </a:r>
            <a:r>
              <a:rPr lang="de-DE" sz="1600" dirty="0">
                <a:latin typeface="+mj-lt"/>
              </a:rPr>
              <a:t> </a:t>
            </a:r>
            <a:r>
              <a:rPr lang="de-DE" sz="1600" dirty="0" err="1">
                <a:latin typeface="+mj-lt"/>
              </a:rPr>
              <a:t>connectivity</a:t>
            </a:r>
            <a:r>
              <a:rPr lang="de-DE" sz="1600" dirty="0">
                <a:latin typeface="+mj-lt"/>
              </a:rPr>
              <a:t>?</a:t>
            </a:r>
          </a:p>
        </p:txBody>
      </p:sp>
    </p:spTree>
    <p:extLst>
      <p:ext uri="{BB962C8B-B14F-4D97-AF65-F5344CB8AC3E}">
        <p14:creationId xmlns:p14="http://schemas.microsoft.com/office/powerpoint/2010/main" val="6469969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21FEAAF-5FA3-477B-BB37-3B9610F73D3D}"/>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9C55C994-220C-477F-B334-5A0564D70BE5}"/>
              </a:ext>
            </a:extLst>
          </p:cNvPr>
          <p:cNvSpPr>
            <a:spLocks noGrp="1"/>
          </p:cNvSpPr>
          <p:nvPr>
            <p:ph type="ftr" sz="quarter" idx="11"/>
          </p:nvPr>
        </p:nvSpPr>
        <p:spPr>
          <a:xfrm>
            <a:off x="5843672" y="44365"/>
            <a:ext cx="5616048" cy="216024"/>
          </a:xfrm>
        </p:spPr>
        <p:txBody>
          <a:bodyPr/>
          <a:lstStyle/>
          <a:p>
            <a:r>
              <a:rPr lang="de-DE" dirty="0" err="1"/>
              <a:t>Results</a:t>
            </a:r>
            <a:r>
              <a:rPr lang="de-DE" dirty="0"/>
              <a:t>: </a:t>
            </a:r>
            <a:r>
              <a:rPr lang="de-DE" dirty="0" err="1"/>
              <a:t>Relationship</a:t>
            </a:r>
            <a:r>
              <a:rPr lang="de-DE" dirty="0"/>
              <a:t> </a:t>
            </a:r>
            <a:r>
              <a:rPr lang="de-DE" dirty="0" err="1"/>
              <a:t>between</a:t>
            </a:r>
            <a:r>
              <a:rPr lang="de-DE" dirty="0"/>
              <a:t> </a:t>
            </a:r>
            <a:r>
              <a:rPr lang="de-DE" dirty="0" err="1"/>
              <a:t>structural</a:t>
            </a:r>
            <a:r>
              <a:rPr lang="de-DE" dirty="0"/>
              <a:t> </a:t>
            </a:r>
            <a:r>
              <a:rPr lang="de-DE" dirty="0" err="1"/>
              <a:t>connectivity</a:t>
            </a:r>
            <a:r>
              <a:rPr lang="de-DE" dirty="0"/>
              <a:t> and </a:t>
            </a:r>
            <a:r>
              <a:rPr lang="de-DE" dirty="0" err="1"/>
              <a:t>functional</a:t>
            </a:r>
            <a:r>
              <a:rPr lang="de-DE" dirty="0"/>
              <a:t> </a:t>
            </a:r>
            <a:r>
              <a:rPr lang="de-DE" dirty="0" err="1"/>
              <a:t>segregation</a:t>
            </a:r>
            <a:r>
              <a:rPr lang="de-DE" dirty="0"/>
              <a:t> in an </a:t>
            </a:r>
            <a:r>
              <a:rPr lang="de-DE" dirty="0" err="1"/>
              <a:t>aging</a:t>
            </a:r>
            <a:r>
              <a:rPr lang="de-DE" dirty="0"/>
              <a:t> </a:t>
            </a:r>
            <a:r>
              <a:rPr lang="de-DE" dirty="0" err="1"/>
              <a:t>population</a:t>
            </a:r>
            <a:r>
              <a:rPr lang="de-DE" dirty="0"/>
              <a:t>)</a:t>
            </a:r>
          </a:p>
        </p:txBody>
      </p:sp>
      <p:sp>
        <p:nvSpPr>
          <p:cNvPr id="4" name="Foliennummernplatzhalter 3">
            <a:extLst>
              <a:ext uri="{FF2B5EF4-FFF2-40B4-BE49-F238E27FC236}">
                <a16:creationId xmlns:a16="http://schemas.microsoft.com/office/drawing/2014/main" id="{A14BE347-C8FC-4EFD-8184-04A3862C5D36}"/>
              </a:ext>
            </a:extLst>
          </p:cNvPr>
          <p:cNvSpPr>
            <a:spLocks noGrp="1"/>
          </p:cNvSpPr>
          <p:nvPr>
            <p:ph type="sldNum" sz="quarter" idx="12"/>
          </p:nvPr>
        </p:nvSpPr>
        <p:spPr/>
        <p:txBody>
          <a:bodyPr/>
          <a:lstStyle/>
          <a:p>
            <a:fld id="{9B00EF49-7894-4F53-A8DD-F7DB3BFC5032}" type="slidenum">
              <a:rPr lang="de-DE" smtClean="0"/>
              <a:t>8</a:t>
            </a:fld>
            <a:endParaRPr lang="de-DE" dirty="0"/>
          </a:p>
        </p:txBody>
      </p:sp>
      <p:pic>
        <p:nvPicPr>
          <p:cNvPr id="23" name="Grafik 22">
            <a:extLst>
              <a:ext uri="{FF2B5EF4-FFF2-40B4-BE49-F238E27FC236}">
                <a16:creationId xmlns:a16="http://schemas.microsoft.com/office/drawing/2014/main" id="{B8FA6C60-A1BD-48E4-A507-370CD2BCC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04" y="807028"/>
            <a:ext cx="3687984" cy="2765988"/>
          </a:xfrm>
          <a:prstGeom prst="rect">
            <a:avLst/>
          </a:prstGeom>
        </p:spPr>
      </p:pic>
      <p:pic>
        <p:nvPicPr>
          <p:cNvPr id="24" name="Grafik 23">
            <a:extLst>
              <a:ext uri="{FF2B5EF4-FFF2-40B4-BE49-F238E27FC236}">
                <a16:creationId xmlns:a16="http://schemas.microsoft.com/office/drawing/2014/main" id="{72E4AE09-C1E9-4281-B9B7-E32EF1D5B5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23477" y="797978"/>
            <a:ext cx="3687984" cy="2765988"/>
          </a:xfrm>
          <a:prstGeom prst="rect">
            <a:avLst/>
          </a:prstGeom>
        </p:spPr>
      </p:pic>
      <p:pic>
        <p:nvPicPr>
          <p:cNvPr id="10" name="Grafik 9">
            <a:extLst>
              <a:ext uri="{FF2B5EF4-FFF2-40B4-BE49-F238E27FC236}">
                <a16:creationId xmlns:a16="http://schemas.microsoft.com/office/drawing/2014/main" id="{6043B57B-9233-442C-BB9E-9DB99646C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584" y="3501008"/>
            <a:ext cx="2165932" cy="1694625"/>
          </a:xfrm>
          <a:prstGeom prst="rect">
            <a:avLst/>
          </a:prstGeom>
        </p:spPr>
      </p:pic>
      <p:pic>
        <p:nvPicPr>
          <p:cNvPr id="12" name="Grafik 11">
            <a:extLst>
              <a:ext uri="{FF2B5EF4-FFF2-40B4-BE49-F238E27FC236}">
                <a16:creationId xmlns:a16="http://schemas.microsoft.com/office/drawing/2014/main" id="{278FFC98-C818-47B5-A709-34B240210D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7776" y="3582066"/>
            <a:ext cx="2378984" cy="1700202"/>
          </a:xfrm>
          <a:prstGeom prst="rect">
            <a:avLst/>
          </a:prstGeom>
        </p:spPr>
      </p:pic>
      <p:pic>
        <p:nvPicPr>
          <p:cNvPr id="22" name="Grafik 21">
            <a:extLst>
              <a:ext uri="{FF2B5EF4-FFF2-40B4-BE49-F238E27FC236}">
                <a16:creationId xmlns:a16="http://schemas.microsoft.com/office/drawing/2014/main" id="{06910EEE-FAFF-4167-ABE6-BFA3C17B8A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2089" y="3462567"/>
            <a:ext cx="2225394" cy="1783876"/>
          </a:xfrm>
          <a:prstGeom prst="rect">
            <a:avLst/>
          </a:prstGeom>
        </p:spPr>
      </p:pic>
      <p:pic>
        <p:nvPicPr>
          <p:cNvPr id="31" name="Grafik 30">
            <a:extLst>
              <a:ext uri="{FF2B5EF4-FFF2-40B4-BE49-F238E27FC236}">
                <a16:creationId xmlns:a16="http://schemas.microsoft.com/office/drawing/2014/main" id="{B3AEEF01-8871-432C-97C7-6750082D57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6832" y="4963303"/>
            <a:ext cx="2171837" cy="1740944"/>
          </a:xfrm>
          <a:prstGeom prst="rect">
            <a:avLst/>
          </a:prstGeom>
        </p:spPr>
      </p:pic>
      <p:sp>
        <p:nvSpPr>
          <p:cNvPr id="32" name="Textfeld 44">
            <a:extLst>
              <a:ext uri="{FF2B5EF4-FFF2-40B4-BE49-F238E27FC236}">
                <a16:creationId xmlns:a16="http://schemas.microsoft.com/office/drawing/2014/main" id="{205A42DC-F0C6-461B-BB94-0665E888310D}"/>
              </a:ext>
            </a:extLst>
          </p:cNvPr>
          <p:cNvSpPr txBox="1"/>
          <p:nvPr/>
        </p:nvSpPr>
        <p:spPr>
          <a:xfrm rot="16200000">
            <a:off x="6397766" y="2711450"/>
            <a:ext cx="1049655" cy="385445"/>
          </a:xfrm>
          <a:prstGeom prst="rect">
            <a:avLst/>
          </a:prstGeom>
          <a:solidFill>
            <a:schemeClr val="bg1"/>
          </a:solidFill>
        </p:spPr>
        <p:txBody>
          <a:bodyPr wrap="square" rtlCol="0">
            <a:noAutofit/>
          </a:bodyPr>
          <a:lstStyle/>
          <a:p>
            <a:pPr>
              <a:lnSpc>
                <a:spcPct val="107000"/>
              </a:lnSpc>
              <a:spcAft>
                <a:spcPts val="800"/>
              </a:spcAft>
            </a:pPr>
            <a:r>
              <a:rPr lang="de-DE" sz="7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Increasing Connectivity</a:t>
            </a:r>
            <a:endParaRPr lang="de-DE"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feld 39">
            <a:extLst>
              <a:ext uri="{FF2B5EF4-FFF2-40B4-BE49-F238E27FC236}">
                <a16:creationId xmlns:a16="http://schemas.microsoft.com/office/drawing/2014/main" id="{D0F47855-2AA6-4F0B-91CC-F5493848EFE0}"/>
              </a:ext>
            </a:extLst>
          </p:cNvPr>
          <p:cNvSpPr txBox="1"/>
          <p:nvPr/>
        </p:nvSpPr>
        <p:spPr>
          <a:xfrm rot="16200000">
            <a:off x="6605728" y="1997299"/>
            <a:ext cx="633730" cy="385445"/>
          </a:xfrm>
          <a:prstGeom prst="rect">
            <a:avLst/>
          </a:prstGeom>
          <a:solidFill>
            <a:schemeClr val="bg1"/>
          </a:solidFill>
        </p:spPr>
        <p:txBody>
          <a:bodyPr wrap="square" rtlCol="0">
            <a:noAutofit/>
          </a:bodyPr>
          <a:lstStyle/>
          <a:p>
            <a:pPr>
              <a:lnSpc>
                <a:spcPct val="107000"/>
              </a:lnSpc>
              <a:spcAft>
                <a:spcPts val="800"/>
              </a:spcAft>
            </a:pPr>
            <a:r>
              <a:rPr lang="de-DE" sz="7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No</a:t>
            </a:r>
            <a:r>
              <a:rPr lang="de-DE" sz="7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de-DE" sz="700" b="1" kern="12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change</a:t>
            </a:r>
            <a:endParaRPr lang="de-DE" sz="11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feld 50">
            <a:extLst>
              <a:ext uri="{FF2B5EF4-FFF2-40B4-BE49-F238E27FC236}">
                <a16:creationId xmlns:a16="http://schemas.microsoft.com/office/drawing/2014/main" id="{30B50E7D-F4DB-4A11-A32C-AADC2A9CE46F}"/>
              </a:ext>
            </a:extLst>
          </p:cNvPr>
          <p:cNvSpPr txBox="1"/>
          <p:nvPr/>
        </p:nvSpPr>
        <p:spPr>
          <a:xfrm rot="16200000">
            <a:off x="6342928" y="1205758"/>
            <a:ext cx="1182907" cy="385445"/>
          </a:xfrm>
          <a:prstGeom prst="rect">
            <a:avLst/>
          </a:prstGeom>
          <a:solidFill>
            <a:schemeClr val="bg1"/>
          </a:solidFill>
        </p:spPr>
        <p:txBody>
          <a:bodyPr wrap="square" rtlCol="0">
            <a:noAutofit/>
          </a:bodyPr>
          <a:lstStyle/>
          <a:p>
            <a:pPr>
              <a:lnSpc>
                <a:spcPct val="107000"/>
              </a:lnSpc>
              <a:spcAft>
                <a:spcPts val="800"/>
              </a:spcAft>
            </a:pPr>
            <a:r>
              <a:rPr lang="de-DE" sz="700" b="1"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Decreasing  Connectivity</a:t>
            </a:r>
            <a:endParaRPr lang="de-DE" sz="1100" b="1"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6" name="Tabelle 25">
            <a:extLst>
              <a:ext uri="{FF2B5EF4-FFF2-40B4-BE49-F238E27FC236}">
                <a16:creationId xmlns:a16="http://schemas.microsoft.com/office/drawing/2014/main" id="{7CA141E2-AEA5-4D9E-94F1-67E5AF9A779F}"/>
              </a:ext>
            </a:extLst>
          </p:cNvPr>
          <p:cNvGraphicFramePr>
            <a:graphicFrameLocks noGrp="1"/>
          </p:cNvGraphicFramePr>
          <p:nvPr>
            <p:extLst>
              <p:ext uri="{D42A27DB-BD31-4B8C-83A1-F6EECF244321}">
                <p14:modId xmlns:p14="http://schemas.microsoft.com/office/powerpoint/2010/main" val="3486934854"/>
              </p:ext>
            </p:extLst>
          </p:nvPr>
        </p:nvGraphicFramePr>
        <p:xfrm>
          <a:off x="7196730" y="313449"/>
          <a:ext cx="4947669" cy="6075799"/>
        </p:xfrm>
        <a:graphic>
          <a:graphicData uri="http://schemas.openxmlformats.org/drawingml/2006/table">
            <a:tbl>
              <a:tblPr firstRow="1" firstCol="1" bandRow="1"/>
              <a:tblGrid>
                <a:gridCol w="1289835">
                  <a:extLst>
                    <a:ext uri="{9D8B030D-6E8A-4147-A177-3AD203B41FA5}">
                      <a16:colId xmlns:a16="http://schemas.microsoft.com/office/drawing/2014/main" val="2950441563"/>
                    </a:ext>
                  </a:extLst>
                </a:gridCol>
                <a:gridCol w="1219278">
                  <a:extLst>
                    <a:ext uri="{9D8B030D-6E8A-4147-A177-3AD203B41FA5}">
                      <a16:colId xmlns:a16="http://schemas.microsoft.com/office/drawing/2014/main" val="2935004075"/>
                    </a:ext>
                  </a:extLst>
                </a:gridCol>
                <a:gridCol w="1219278">
                  <a:extLst>
                    <a:ext uri="{9D8B030D-6E8A-4147-A177-3AD203B41FA5}">
                      <a16:colId xmlns:a16="http://schemas.microsoft.com/office/drawing/2014/main" val="2694207719"/>
                    </a:ext>
                  </a:extLst>
                </a:gridCol>
                <a:gridCol w="1219278">
                  <a:extLst>
                    <a:ext uri="{9D8B030D-6E8A-4147-A177-3AD203B41FA5}">
                      <a16:colId xmlns:a16="http://schemas.microsoft.com/office/drawing/2014/main" val="3605040298"/>
                    </a:ext>
                  </a:extLst>
                </a:gridCol>
              </a:tblGrid>
              <a:tr h="173864">
                <a:tc>
                  <a:txBody>
                    <a:bodyPr/>
                    <a:lstStyle/>
                    <a:p>
                      <a:pPr algn="l" fontAlgn="t">
                        <a:lnSpc>
                          <a:spcPct val="107000"/>
                        </a:lnSpc>
                        <a:spcBef>
                          <a:spcPts val="0"/>
                        </a:spcBef>
                        <a:spcAft>
                          <a:spcPts val="800"/>
                        </a:spcAft>
                      </a:pPr>
                      <a:r>
                        <a:rPr lang="de-DE" sz="700" b="1" i="0" u="sng" strike="noStrike" dirty="0">
                          <a:solidFill>
                            <a:schemeClr val="tx1"/>
                          </a:solidFill>
                          <a:effectLst/>
                          <a:latin typeface="+mn-lt"/>
                          <a:ea typeface="Calibri" panose="020F0502020204030204" pitchFamily="34" charset="0"/>
                          <a:cs typeface="Times New Roman" panose="02020603050405020304" pitchFamily="18" charset="0"/>
                        </a:rPr>
                        <a:t>Aroma</a:t>
                      </a:r>
                      <a:endParaRPr lang="de-DE" sz="700" b="1" i="0" u="sng" strike="noStrike" dirty="0">
                        <a:solidFill>
                          <a:schemeClr val="tx1"/>
                        </a:solidFill>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604180"/>
                  </a:ext>
                </a:extLst>
              </a:tr>
              <a:tr h="140936">
                <a:tc>
                  <a:txBody>
                    <a:bodyPr/>
                    <a:lstStyle/>
                    <a:p>
                      <a:pPr algn="l" fontAlgn="t">
                        <a:lnSpc>
                          <a:spcPct val="107000"/>
                        </a:lnSpc>
                        <a:spcBef>
                          <a:spcPts val="0"/>
                        </a:spcBef>
                        <a:spcAft>
                          <a:spcPts val="800"/>
                        </a:spcAft>
                      </a:pPr>
                      <a:r>
                        <a:rPr lang="de-DE" sz="700" b="0" i="1" u="none" strike="noStrike" dirty="0">
                          <a:solidFill>
                            <a:srgbClr val="000000"/>
                          </a:solidFill>
                          <a:effectLst/>
                          <a:latin typeface="+mn-lt"/>
                          <a:ea typeface="Calibri" panose="020F0502020204030204" pitchFamily="34" charset="0"/>
                          <a:cs typeface="Times New Roman" panose="02020603050405020304" pitchFamily="18" charset="0"/>
                        </a:rPr>
                        <a:t>Std. Beta</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Std. Beta</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 p -Value</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800" b="0" kern="1200" dirty="0">
                          <a:solidFill>
                            <a:schemeClr val="tx1"/>
                          </a:solidFill>
                          <a:latin typeface="+mn-lt"/>
                          <a:ea typeface="+mn-ea"/>
                          <a:cs typeface="+mn-cs"/>
                        </a:rPr>
                        <a:t>R</a:t>
                      </a:r>
                      <a:r>
                        <a:rPr lang="de-DE" sz="800" b="0" kern="1200" baseline="30000" dirty="0">
                          <a:solidFill>
                            <a:schemeClr val="tx1"/>
                          </a:solidFill>
                          <a:latin typeface="+mn-lt"/>
                          <a:ea typeface="+mn-ea"/>
                          <a:cs typeface="+mn-cs"/>
                        </a:rPr>
                        <a:t>2</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extLst>
                  <a:ext uri="{0D108BD9-81ED-4DB2-BD59-A6C34878D82A}">
                    <a16:rowId xmlns:a16="http://schemas.microsoft.com/office/drawing/2014/main" val="1981736571"/>
                  </a:ext>
                </a:extLst>
              </a:tr>
              <a:tr h="195851">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connectivity </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-0.12</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0.014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676131"/>
                  </a:ext>
                </a:extLst>
              </a:tr>
              <a:tr h="208371">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within network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-0.22</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0.047</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49748006"/>
                  </a:ext>
                </a:extLst>
              </a:tr>
              <a:tr h="185918">
                <a:tc>
                  <a:txBody>
                    <a:bodyPr/>
                    <a:lstStyle/>
                    <a:p>
                      <a:pPr algn="l" fontAlgn="t">
                        <a:lnSpc>
                          <a:spcPct val="107000"/>
                        </a:lnSpc>
                        <a:spcBef>
                          <a:spcPts val="0"/>
                        </a:spcBef>
                        <a:spcAft>
                          <a:spcPts val="800"/>
                        </a:spcAft>
                      </a:pPr>
                      <a:r>
                        <a:rPr lang="en-US" sz="700" b="0" i="0" u="none" strike="noStrike" dirty="0">
                          <a:effectLst/>
                          <a:latin typeface="+mn-lt"/>
                          <a:ea typeface="Calibri" panose="020F0502020204030204" pitchFamily="34" charset="0"/>
                          <a:cs typeface="Calibri" panose="020F0502020204030204" pitchFamily="34" charset="0"/>
                        </a:rPr>
                        <a:t>Global mean between network connectivity</a:t>
                      </a:r>
                      <a:endParaRPr lang="en-US"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mn-lt"/>
                          <a:ea typeface="Calibri" panose="020F0502020204030204" pitchFamily="34" charset="0"/>
                          <a:cs typeface="Times New Roman" panose="02020603050405020304" pitchFamily="18" charset="0"/>
                        </a:rPr>
                        <a:t>-0.18</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mn-lt"/>
                          <a:ea typeface="Calibri" panose="020F0502020204030204" pitchFamily="34" charset="0"/>
                          <a:cs typeface="Calibri" panose="020F0502020204030204" pitchFamily="34" charset="0"/>
                        </a:rPr>
                        <a:t>p = 0.4</a:t>
                      </a:r>
                      <a:endParaRPr lang="en-US" sz="700" b="0"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0.001</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71268650"/>
                  </a:ext>
                </a:extLst>
              </a:tr>
              <a:tr h="156393">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Default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-0.13</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804829"/>
                  </a:ext>
                </a:extLst>
              </a:tr>
              <a:tr h="168913">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Dorsal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a:solidFill>
                            <a:srgbClr val="000000"/>
                          </a:solidFill>
                          <a:effectLst/>
                          <a:latin typeface="+mn-lt"/>
                          <a:ea typeface="Calibri" panose="020F0502020204030204" pitchFamily="34" charset="0"/>
                          <a:cs typeface="Times New Roman" panose="02020603050405020304" pitchFamily="18" charset="0"/>
                        </a:rPr>
                        <a:t>-0.14</a:t>
                      </a:r>
                      <a:endParaRPr lang="de-DE" sz="700" b="1" i="0" u="none" strike="noStrike">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0.02</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819078"/>
                  </a:ext>
                </a:extLst>
              </a:tr>
              <a:tr h="227641">
                <a:tc>
                  <a:txBody>
                    <a:bodyPr/>
                    <a:lstStyle/>
                    <a:p>
                      <a:pPr algn="l" fontAlgn="t">
                        <a:lnSpc>
                          <a:spcPct val="115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Mean Salience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-0.19</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6388840"/>
                  </a:ext>
                </a:extLst>
              </a:tr>
              <a:tr h="214361">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Control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-0.07</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5602912"/>
                  </a:ext>
                </a:extLst>
              </a:tr>
              <a:tr h="214361">
                <a:tc>
                  <a:txBody>
                    <a:bodyPr/>
                    <a:lstStyle/>
                    <a:p>
                      <a:pPr algn="l" fontAlgn="t">
                        <a:lnSpc>
                          <a:spcPct val="115000"/>
                        </a:lnSpc>
                        <a:spcBef>
                          <a:spcPts val="0"/>
                        </a:spcBef>
                        <a:spcAft>
                          <a:spcPts val="800"/>
                        </a:spcAft>
                      </a:pPr>
                      <a:r>
                        <a:rPr lang="en-US" sz="700" b="0" i="0" u="none" strike="noStrike" dirty="0">
                          <a:effectLst/>
                          <a:latin typeface="+mn-lt"/>
                        </a:rPr>
                        <a:t>Mean Limbic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effectLst/>
                          <a:latin typeface="+mn-lt"/>
                        </a:rPr>
                        <a:t>0.03</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0" i="0" u="none" strike="noStrike" dirty="0">
                          <a:effectLst/>
                          <a:latin typeface="+mn-lt"/>
                        </a:rPr>
                        <a:t>p = 0.18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0.0008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3201866"/>
                  </a:ext>
                </a:extLst>
              </a:tr>
              <a:tr h="214361">
                <a:tc>
                  <a:txBody>
                    <a:bodyPr/>
                    <a:lstStyle/>
                    <a:p>
                      <a:pPr algn="l" fontAlgn="t">
                        <a:lnSpc>
                          <a:spcPct val="115000"/>
                        </a:lnSpc>
                        <a:spcBef>
                          <a:spcPts val="0"/>
                        </a:spcBef>
                        <a:spcAft>
                          <a:spcPts val="800"/>
                        </a:spcAft>
                      </a:pPr>
                      <a:r>
                        <a:rPr lang="en-US" sz="700" b="1" i="0" u="none" strike="noStrike" dirty="0">
                          <a:effectLst/>
                          <a:latin typeface="+mn-lt"/>
                        </a:rPr>
                        <a:t>Mean </a:t>
                      </a:r>
                      <a:r>
                        <a:rPr lang="en-US" sz="700" b="1" i="0" u="none" strike="noStrike" dirty="0" err="1">
                          <a:effectLst/>
                          <a:latin typeface="+mn-lt"/>
                        </a:rPr>
                        <a:t>Sommot</a:t>
                      </a:r>
                      <a:r>
                        <a:rPr lang="en-US" sz="700" b="1" i="0" u="none" strike="noStrike" dirty="0">
                          <a:effectLst/>
                          <a:latin typeface="+mn-lt"/>
                        </a:rPr>
                        <a:t>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-0.16</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9667409"/>
                  </a:ext>
                </a:extLst>
              </a:tr>
              <a:tr h="214361">
                <a:tc>
                  <a:txBody>
                    <a:bodyPr/>
                    <a:lstStyle/>
                    <a:p>
                      <a:pPr algn="l" fontAlgn="t">
                        <a:lnSpc>
                          <a:spcPct val="115000"/>
                        </a:lnSpc>
                        <a:spcBef>
                          <a:spcPts val="0"/>
                        </a:spcBef>
                        <a:spcAft>
                          <a:spcPts val="800"/>
                        </a:spcAft>
                      </a:pPr>
                      <a:r>
                        <a:rPr lang="en-US" sz="700" b="1" i="0" u="none" strike="noStrike" dirty="0">
                          <a:effectLst/>
                          <a:latin typeface="+mn-lt"/>
                        </a:rPr>
                        <a:t>Mean </a:t>
                      </a:r>
                      <a:r>
                        <a:rPr lang="en-US" sz="700" b="1" i="0" u="none" strike="noStrike" dirty="0" err="1">
                          <a:effectLst/>
                          <a:latin typeface="+mn-lt"/>
                        </a:rPr>
                        <a:t>Visaul</a:t>
                      </a:r>
                      <a:r>
                        <a:rPr lang="en-US" sz="700" b="1" i="0" u="none" strike="noStrike" dirty="0">
                          <a:effectLst/>
                          <a:latin typeface="+mn-lt"/>
                        </a:rPr>
                        <a:t>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-0.16</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245385"/>
                  </a:ext>
                </a:extLst>
              </a:tr>
              <a:tr h="273089">
                <a:tc>
                  <a:txBody>
                    <a:bodyPr/>
                    <a:lstStyle/>
                    <a:p>
                      <a:pPr algn="l" fontAlgn="t">
                        <a:lnSpc>
                          <a:spcPct val="115000"/>
                        </a:lnSpc>
                        <a:spcBef>
                          <a:spcPts val="0"/>
                        </a:spcBef>
                        <a:spcAft>
                          <a:spcPts val="800"/>
                        </a:spcAft>
                      </a:pPr>
                      <a:r>
                        <a:rPr lang="en-US" sz="700" b="0" i="0" u="none" strike="noStrike" dirty="0">
                          <a:effectLst/>
                          <a:latin typeface="+mn-lt"/>
                          <a:ea typeface="Calibri" panose="020F0502020204030204" pitchFamily="34" charset="0"/>
                          <a:cs typeface="Calibri" panose="020F0502020204030204" pitchFamily="34" charset="0"/>
                        </a:rPr>
                        <a:t>Default </a:t>
                      </a:r>
                      <a:r>
                        <a:rPr lang="en-US" sz="700" b="0" i="0" u="none" strike="noStrike" dirty="0" err="1">
                          <a:effectLst/>
                          <a:latin typeface="+mn-lt"/>
                          <a:ea typeface="Calibri" panose="020F0502020204030204" pitchFamily="34" charset="0"/>
                          <a:cs typeface="Calibri" panose="020F0502020204030204" pitchFamily="34" charset="0"/>
                        </a:rPr>
                        <a:t>betw</a:t>
                      </a:r>
                      <a:r>
                        <a:rPr lang="en-US" sz="700" b="0" i="0" u="none" strike="noStrike" dirty="0">
                          <a:effectLst/>
                          <a:latin typeface="+mn-lt"/>
                          <a:ea typeface="Calibri" panose="020F0502020204030204" pitchFamily="34" charset="0"/>
                          <a:cs typeface="Calibri" panose="020F0502020204030204" pitchFamily="34" charset="0"/>
                        </a:rPr>
                        <a:t> connectivity</a:t>
                      </a:r>
                      <a:endParaRPr lang="en-US"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mn-lt"/>
                          <a:ea typeface="Calibri" panose="020F0502020204030204" pitchFamily="34" charset="0"/>
                          <a:cs typeface="Times New Roman" panose="02020603050405020304" pitchFamily="18" charset="0"/>
                        </a:rPr>
                        <a:t>0.0005</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mn-lt"/>
                          <a:ea typeface="Calibri" panose="020F0502020204030204" pitchFamily="34" charset="0"/>
                          <a:cs typeface="Calibri" panose="020F0502020204030204" pitchFamily="34" charset="0"/>
                        </a:rPr>
                        <a:t>p = 0.91</a:t>
                      </a:r>
                      <a:endParaRPr lang="en-US" sz="700" b="0"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6680127"/>
                  </a:ext>
                </a:extLst>
              </a:tr>
              <a:tr h="259809">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Dorsal </a:t>
                      </a:r>
                      <a:r>
                        <a:rPr lang="en-US" sz="700" b="1" i="0" u="none" strike="noStrike" dirty="0" err="1">
                          <a:effectLst/>
                          <a:latin typeface="+mn-lt"/>
                          <a:ea typeface="Calibri" panose="020F0502020204030204" pitchFamily="34" charset="0"/>
                          <a:cs typeface="Calibri" panose="020F0502020204030204" pitchFamily="34" charset="0"/>
                        </a:rPr>
                        <a:t>betw</a:t>
                      </a:r>
                      <a:r>
                        <a:rPr lang="en-US" sz="700" b="1" i="0" u="none" strike="noStrike" dirty="0">
                          <a:effectLst/>
                          <a:latin typeface="+mn-lt"/>
                          <a:ea typeface="Calibri" panose="020F0502020204030204" pitchFamily="34" charset="0"/>
                          <a:cs typeface="Calibri" panose="020F0502020204030204" pitchFamily="34" charset="0"/>
                        </a:rPr>
                        <a:t>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-0.06</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 0.003</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0.009</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4062609"/>
                  </a:ext>
                </a:extLst>
              </a:tr>
              <a:tr h="246529">
                <a:tc>
                  <a:txBody>
                    <a:bodyPr/>
                    <a:lstStyle/>
                    <a:p>
                      <a:pPr algn="l" fontAlgn="t">
                        <a:lnSpc>
                          <a:spcPct val="115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Salience </a:t>
                      </a:r>
                      <a:r>
                        <a:rPr lang="en-US" sz="700" b="1" i="0" u="none" strike="noStrike" dirty="0" err="1">
                          <a:solidFill>
                            <a:srgbClr val="000000"/>
                          </a:solidFill>
                          <a:effectLst/>
                          <a:latin typeface="+mn-lt"/>
                          <a:ea typeface="Calibri" panose="020F0502020204030204" pitchFamily="34" charset="0"/>
                          <a:cs typeface="Calibri" panose="020F0502020204030204" pitchFamily="34" charset="0"/>
                        </a:rPr>
                        <a:t>betw</a:t>
                      </a:r>
                      <a:r>
                        <a:rPr lang="en-US" sz="700" b="1" i="0" u="none" strike="noStrike" dirty="0">
                          <a:solidFill>
                            <a:srgbClr val="000000"/>
                          </a:solidFill>
                          <a:effectLst/>
                          <a:latin typeface="+mn-lt"/>
                          <a:ea typeface="Calibri" panose="020F0502020204030204" pitchFamily="34" charset="0"/>
                          <a:cs typeface="Calibri" panose="020F0502020204030204" pitchFamily="34" charset="0"/>
                        </a:rPr>
                        <a:t>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-0.08</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0.007</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83754511"/>
                  </a:ext>
                </a:extLst>
              </a:tr>
              <a:tr h="246529">
                <a:tc>
                  <a:txBody>
                    <a:bodyPr/>
                    <a:lstStyle/>
                    <a:p>
                      <a:pPr algn="l" fontAlgn="t">
                        <a:lnSpc>
                          <a:spcPct val="115000"/>
                        </a:lnSpc>
                        <a:spcBef>
                          <a:spcPts val="0"/>
                        </a:spcBef>
                        <a:spcAft>
                          <a:spcPts val="800"/>
                        </a:spcAft>
                      </a:pPr>
                      <a:r>
                        <a:rPr lang="en-US" sz="700" b="0" i="0" u="none" strike="noStrike" dirty="0">
                          <a:effectLst/>
                          <a:latin typeface="+mn-lt"/>
                          <a:ea typeface="Calibri" panose="020F0502020204030204" pitchFamily="34" charset="0"/>
                          <a:cs typeface="Calibri" panose="020F0502020204030204" pitchFamily="34" charset="0"/>
                        </a:rPr>
                        <a:t>Control </a:t>
                      </a:r>
                      <a:r>
                        <a:rPr lang="en-US" sz="700" b="0" i="0" u="none" strike="noStrike" dirty="0" err="1">
                          <a:effectLst/>
                          <a:latin typeface="+mn-lt"/>
                          <a:ea typeface="Calibri" panose="020F0502020204030204" pitchFamily="34" charset="0"/>
                          <a:cs typeface="Calibri" panose="020F0502020204030204" pitchFamily="34" charset="0"/>
                        </a:rPr>
                        <a:t>betw</a:t>
                      </a:r>
                      <a:r>
                        <a:rPr lang="en-US" sz="700" b="0" i="0" u="none" strike="noStrike" dirty="0">
                          <a:effectLst/>
                          <a:latin typeface="+mn-lt"/>
                          <a:ea typeface="Calibri" panose="020F0502020204030204" pitchFamily="34" charset="0"/>
                          <a:cs typeface="Calibri" panose="020F0502020204030204" pitchFamily="34" charset="0"/>
                        </a:rPr>
                        <a:t> connectivity</a:t>
                      </a:r>
                      <a:endParaRPr lang="en-US"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solidFill>
                            <a:srgbClr val="000000"/>
                          </a:solidFill>
                          <a:effectLst/>
                          <a:latin typeface="+mn-lt"/>
                          <a:ea typeface="Calibri" panose="020F0502020204030204" pitchFamily="34" charset="0"/>
                          <a:cs typeface="Times New Roman" panose="02020603050405020304" pitchFamily="18" charset="0"/>
                        </a:rPr>
                        <a:t>0.009</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solidFill>
                            <a:srgbClr val="000000"/>
                          </a:solidFill>
                          <a:effectLst/>
                          <a:latin typeface="+mn-lt"/>
                          <a:ea typeface="Calibri" panose="020F0502020204030204" pitchFamily="34" charset="0"/>
                          <a:cs typeface="Calibri" panose="020F0502020204030204" pitchFamily="34" charset="0"/>
                        </a:rPr>
                        <a:t>p = 0.65</a:t>
                      </a:r>
                      <a:endParaRPr lang="en-US" sz="700" b="0"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0.0001</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1035840"/>
                  </a:ext>
                </a:extLst>
              </a:tr>
              <a:tr h="246529">
                <a:tc>
                  <a:txBody>
                    <a:bodyPr/>
                    <a:lstStyle/>
                    <a:p>
                      <a:pPr algn="l" fontAlgn="t">
                        <a:lnSpc>
                          <a:spcPct val="115000"/>
                        </a:lnSpc>
                        <a:spcBef>
                          <a:spcPts val="0"/>
                        </a:spcBef>
                        <a:spcAft>
                          <a:spcPts val="800"/>
                        </a:spcAft>
                      </a:pPr>
                      <a:r>
                        <a:rPr lang="en-US" sz="700" b="1" i="0" u="none" strike="noStrike" dirty="0">
                          <a:effectLst/>
                          <a:latin typeface="+mn-lt"/>
                        </a:rPr>
                        <a:t>Limbic </a:t>
                      </a:r>
                      <a:r>
                        <a:rPr lang="en-US" sz="700" b="1" i="0" u="none" strike="noStrike" dirty="0" err="1">
                          <a:effectLst/>
                          <a:latin typeface="+mn-lt"/>
                        </a:rPr>
                        <a:t>betw</a:t>
                      </a:r>
                      <a:r>
                        <a:rPr lang="en-US" sz="700" b="1" i="0" u="none" strike="noStrike" dirty="0">
                          <a:effectLst/>
                          <a:latin typeface="+mn-lt"/>
                        </a:rPr>
                        <a:t>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0.06</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P = 0.005</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13003428"/>
                  </a:ext>
                </a:extLst>
              </a:tr>
              <a:tr h="207478">
                <a:tc>
                  <a:txBody>
                    <a:bodyPr/>
                    <a:lstStyle/>
                    <a:p>
                      <a:pPr algn="l" fontAlgn="t">
                        <a:lnSpc>
                          <a:spcPct val="115000"/>
                        </a:lnSpc>
                        <a:spcBef>
                          <a:spcPts val="0"/>
                        </a:spcBef>
                        <a:spcAft>
                          <a:spcPts val="800"/>
                        </a:spcAft>
                      </a:pPr>
                      <a:r>
                        <a:rPr lang="en-US" sz="700" b="0" i="0" u="none" strike="noStrike" dirty="0" err="1">
                          <a:effectLst/>
                          <a:latin typeface="+mn-lt"/>
                        </a:rPr>
                        <a:t>Sommot</a:t>
                      </a:r>
                      <a:r>
                        <a:rPr lang="en-US" sz="700" b="0" i="0" u="none" strike="noStrike" dirty="0">
                          <a:effectLst/>
                          <a:latin typeface="+mn-lt"/>
                        </a:rPr>
                        <a:t> </a:t>
                      </a:r>
                      <a:r>
                        <a:rPr lang="en-US" sz="700" b="0" i="0" u="none" strike="noStrike" dirty="0" err="1">
                          <a:effectLst/>
                          <a:latin typeface="+mn-lt"/>
                        </a:rPr>
                        <a:t>betw</a:t>
                      </a:r>
                      <a:r>
                        <a:rPr lang="en-US" sz="700" b="0" i="0" u="none" strike="noStrike" dirty="0">
                          <a:effectLst/>
                          <a:latin typeface="+mn-lt"/>
                        </a:rPr>
                        <a:t>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effectLst/>
                          <a:latin typeface="+mn-lt"/>
                        </a:rPr>
                        <a:t>- 0.005</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P = 0.8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0.001</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58800342"/>
                  </a:ext>
                </a:extLst>
              </a:tr>
              <a:tr h="207478">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err="1">
                          <a:effectLst/>
                          <a:latin typeface="+mn-lt"/>
                        </a:rPr>
                        <a:t>Visaul</a:t>
                      </a:r>
                      <a:r>
                        <a:rPr lang="en-US" sz="700" b="0" i="0" u="none" strike="noStrike" dirty="0">
                          <a:effectLst/>
                          <a:latin typeface="+mn-lt"/>
                        </a:rPr>
                        <a:t> </a:t>
                      </a:r>
                      <a:r>
                        <a:rPr lang="en-US" sz="700" b="0" i="0" u="none" strike="noStrike" dirty="0" err="1">
                          <a:effectLst/>
                          <a:latin typeface="+mn-lt"/>
                        </a:rPr>
                        <a:t>betw</a:t>
                      </a:r>
                      <a:r>
                        <a:rPr lang="en-US" sz="700" b="0" i="0" u="none" strike="noStrike" dirty="0">
                          <a:effectLst/>
                          <a:latin typeface="+mn-lt"/>
                        </a:rPr>
                        <a:t>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effectLst/>
                          <a:latin typeface="+mn-lt"/>
                        </a:rPr>
                        <a:t>0.012</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P = 0.6</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9738973"/>
                  </a:ext>
                </a:extLst>
              </a:tr>
              <a:tr h="165905">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1" i="0" u="none" strike="noStrike" dirty="0">
                          <a:effectLst/>
                          <a:latin typeface="+mn-lt"/>
                          <a:ea typeface="Calibri" panose="020F0502020204030204" pitchFamily="34" charset="0"/>
                          <a:cs typeface="Calibri" panose="020F0502020204030204" pitchFamily="34" charset="0"/>
                        </a:rPr>
                        <a:t>Segregation Global</a:t>
                      </a:r>
                      <a:endParaRPr lang="en-US" sz="700" b="1" i="0" u="none" strike="noStrike" dirty="0">
                        <a:effectLst/>
                        <a:latin typeface="+mn-lt"/>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- 0.23</a:t>
                      </a: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cs typeface="Calibri" panose="020F0502020204030204" pitchFamily="34" charset="0"/>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effectLst/>
                          <a:latin typeface="+mn-lt"/>
                          <a:cs typeface="Calibri" panose="020F0502020204030204" pitchFamily="34" charset="0"/>
                        </a:rPr>
                        <a:t>0.054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86252412"/>
                  </a:ext>
                </a:extLst>
              </a:tr>
              <a:tr h="218546">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1" i="0" u="none" strike="noStrike" dirty="0">
                          <a:effectLst/>
                          <a:latin typeface="+mn-lt"/>
                          <a:ea typeface="Calibri" panose="020F0502020204030204" pitchFamily="34" charset="0"/>
                          <a:cs typeface="Calibri" panose="020F0502020204030204" pitchFamily="34" charset="0"/>
                        </a:rPr>
                        <a:t>Segregation Association</a:t>
                      </a:r>
                      <a:endParaRPr lang="en-US" sz="700" b="1" i="0" u="none" strike="noStrike" dirty="0">
                        <a:effectLst/>
                        <a:latin typeface="+mn-lt"/>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- 0.20</a:t>
                      </a: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cs typeface="Calibri" panose="020F0502020204030204" pitchFamily="34" charset="0"/>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effectLst/>
                          <a:latin typeface="+mn-lt"/>
                          <a:cs typeface="Calibri" panose="020F0502020204030204" pitchFamily="34" charset="0"/>
                        </a:rPr>
                        <a:t>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95161672"/>
                  </a:ext>
                </a:extLst>
              </a:tr>
              <a:tr h="165905">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1" i="0" u="none" strike="noStrike" dirty="0">
                          <a:effectLst/>
                          <a:latin typeface="+mn-lt"/>
                          <a:ea typeface="Calibri" panose="020F0502020204030204" pitchFamily="34" charset="0"/>
                          <a:cs typeface="Calibri" panose="020F0502020204030204" pitchFamily="34" charset="0"/>
                        </a:rPr>
                        <a:t>Segregation Sensory</a:t>
                      </a:r>
                      <a:endParaRPr lang="en-US" sz="700" b="1" i="0" u="none" strike="noStrike" dirty="0">
                        <a:effectLst/>
                        <a:latin typeface="+mn-lt"/>
                      </a:endParaRP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- 0.23</a:t>
                      </a:r>
                    </a:p>
                  </a:txBody>
                  <a:tcPr marL="44493" marR="44493" marT="618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cs typeface="Calibri" panose="020F0502020204030204" pitchFamily="34" charset="0"/>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effectLst/>
                          <a:latin typeface="+mn-lt"/>
                          <a:cs typeface="Calibri" panose="020F0502020204030204" pitchFamily="34" charset="0"/>
                        </a:rPr>
                        <a:t>0.06</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818285"/>
                  </a:ext>
                </a:extLst>
              </a:tr>
              <a:tr h="165252">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a:effectLst/>
                          <a:latin typeface="+mn-lt"/>
                          <a:ea typeface="Calibri" panose="020F0502020204030204" pitchFamily="34" charset="0"/>
                          <a:cs typeface="Calibri" panose="020F0502020204030204" pitchFamily="34" charset="0"/>
                        </a:rPr>
                        <a:t>Default</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-0.12</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73975751"/>
                  </a:ext>
                </a:extLst>
              </a:tr>
              <a:tr h="165252">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a:effectLst/>
                          <a:latin typeface="+mn-lt"/>
                          <a:ea typeface="Calibri" panose="020F0502020204030204" pitchFamily="34" charset="0"/>
                          <a:cs typeface="Calibri" panose="020F0502020204030204" pitchFamily="34" charset="0"/>
                        </a:rPr>
                        <a:t>Dorsal</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0.014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969720"/>
                  </a:ext>
                </a:extLst>
              </a:tr>
              <a:tr h="165252">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a:effectLst/>
                          <a:latin typeface="+mn-lt"/>
                          <a:ea typeface="Calibri" panose="020F0502020204030204" pitchFamily="34" charset="0"/>
                          <a:cs typeface="Calibri" panose="020F0502020204030204" pitchFamily="34" charset="0"/>
                        </a:rPr>
                        <a:t>Salience</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-0.18</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72456421"/>
                  </a:ext>
                </a:extLst>
              </a:tr>
              <a:tr h="0">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a:effectLst/>
                          <a:latin typeface="+mn-lt"/>
                          <a:ea typeface="Calibri" panose="020F0502020204030204" pitchFamily="34" charset="0"/>
                          <a:cs typeface="Calibri" panose="020F0502020204030204" pitchFamily="34" charset="0"/>
                        </a:rPr>
                        <a:t>Control</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-0.06</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 0.005</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0.006</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46928378"/>
                  </a:ext>
                </a:extLst>
              </a:tr>
              <a:tr h="165252">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0" i="0" u="none" strike="noStrike" dirty="0">
                          <a:effectLst/>
                          <a:latin typeface="+mn-lt"/>
                          <a:ea typeface="Calibri" panose="020F0502020204030204" pitchFamily="34" charset="0"/>
                          <a:cs typeface="Calibri" panose="020F0502020204030204" pitchFamily="34" charset="0"/>
                        </a:rPr>
                        <a:t>Segregation</a:t>
                      </a:r>
                      <a:r>
                        <a:rPr lang="en-US" sz="700" b="0" i="0" u="none" strike="noStrike" dirty="0">
                          <a:effectLst/>
                          <a:latin typeface="+mn-lt"/>
                          <a:ea typeface="+mn-ea"/>
                          <a:cs typeface="+mn-cs"/>
                        </a:rPr>
                        <a:t> </a:t>
                      </a:r>
                      <a:r>
                        <a:rPr lang="en-US" sz="700" b="0" i="0" u="none" strike="noStrike" dirty="0">
                          <a:effectLst/>
                          <a:latin typeface="+mn-lt"/>
                          <a:ea typeface="Calibri" panose="020F0502020204030204" pitchFamily="34" charset="0"/>
                          <a:cs typeface="Calibri" panose="020F0502020204030204" pitchFamily="34" charset="0"/>
                        </a:rPr>
                        <a:t>Limbic</a:t>
                      </a:r>
                      <a:endParaRPr lang="en-US"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0" i="0" u="none" strike="noStrike" dirty="0">
                          <a:effectLst/>
                          <a:latin typeface="+mn-lt"/>
                        </a:rPr>
                        <a:t>0.005</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P = 0.8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0" i="0" u="none" strike="noStrike" dirty="0">
                          <a:effectLst/>
                          <a:latin typeface="+mn-lt"/>
                        </a:rPr>
                        <a:t>0.00005</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1996457"/>
                  </a:ext>
                </a:extLst>
              </a:tr>
              <a:tr h="165252">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err="1">
                          <a:effectLst/>
                          <a:latin typeface="+mn-lt"/>
                          <a:ea typeface="Calibri" panose="020F0502020204030204" pitchFamily="34" charset="0"/>
                          <a:cs typeface="Calibri" panose="020F0502020204030204" pitchFamily="34" charset="0"/>
                        </a:rPr>
                        <a:t>Sommot</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700" b="1" i="0" u="none" strike="noStrike" dirty="0">
                          <a:effectLst/>
                          <a:latin typeface="+mn-lt"/>
                        </a:rPr>
                        <a:t>-0.18</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0.05</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564622"/>
                  </a:ext>
                </a:extLst>
              </a:tr>
              <a:tr h="165252">
                <a:tc>
                  <a:txBody>
                    <a:bodyPr/>
                    <a:lstStyle/>
                    <a:p>
                      <a:pPr marL="0" marR="0" lvl="0" indent="0" algn="l" defTabSz="914245" rtl="0" eaLnBrk="1" fontAlgn="t" latinLnBrk="0" hangingPunct="1">
                        <a:lnSpc>
                          <a:spcPct val="115000"/>
                        </a:lnSpc>
                        <a:spcBef>
                          <a:spcPts val="0"/>
                        </a:spcBef>
                        <a:spcAft>
                          <a:spcPts val="800"/>
                        </a:spcAft>
                        <a:buClrTx/>
                        <a:buSzTx/>
                        <a:buFontTx/>
                        <a:buNone/>
                        <a:tabLst/>
                        <a:defRPr/>
                      </a:pPr>
                      <a:r>
                        <a:rPr lang="en-US" sz="700" b="1" i="0" u="none" strike="noStrike" dirty="0">
                          <a:effectLst/>
                          <a:latin typeface="+mn-lt"/>
                          <a:ea typeface="Calibri" panose="020F0502020204030204" pitchFamily="34" charset="0"/>
                          <a:cs typeface="Calibri" panose="020F0502020204030204" pitchFamily="34" charset="0"/>
                        </a:rPr>
                        <a:t>Segregation</a:t>
                      </a:r>
                      <a:r>
                        <a:rPr lang="en-US" sz="700" b="1" i="0" u="none" strike="noStrike" dirty="0">
                          <a:effectLst/>
                          <a:latin typeface="+mn-lt"/>
                          <a:ea typeface="+mn-ea"/>
                          <a:cs typeface="+mn-cs"/>
                        </a:rPr>
                        <a:t> </a:t>
                      </a:r>
                      <a:r>
                        <a:rPr lang="en-US" sz="700" b="1" i="0" u="none" strike="noStrike" dirty="0">
                          <a:effectLst/>
                          <a:latin typeface="+mn-lt"/>
                          <a:ea typeface="Calibri" panose="020F0502020204030204" pitchFamily="34" charset="0"/>
                          <a:cs typeface="Calibri" panose="020F0502020204030204" pitchFamily="34" charset="0"/>
                        </a:rPr>
                        <a:t>Visual</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-0.18</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7106602"/>
                  </a:ext>
                </a:extLst>
              </a:tr>
              <a:tr h="165252">
                <a:tc>
                  <a:txBody>
                    <a:bodyPr/>
                    <a:lstStyle/>
                    <a:p>
                      <a:pPr algn="l" fontAlgn="t">
                        <a:lnSpc>
                          <a:spcPct val="115000"/>
                        </a:lnSpc>
                        <a:spcBef>
                          <a:spcPts val="0"/>
                        </a:spcBef>
                        <a:spcAft>
                          <a:spcPts val="800"/>
                        </a:spcAft>
                      </a:pP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52307782"/>
                  </a:ext>
                </a:extLst>
              </a:tr>
              <a:tr h="165252">
                <a:tc>
                  <a:txBody>
                    <a:bodyPr/>
                    <a:lstStyle/>
                    <a:p>
                      <a:pPr algn="l" fontAlgn="t">
                        <a:lnSpc>
                          <a:spcPct val="115000"/>
                        </a:lnSpc>
                        <a:spcBef>
                          <a:spcPts val="0"/>
                        </a:spcBef>
                        <a:spcAft>
                          <a:spcPts val="800"/>
                        </a:spcAft>
                      </a:pPr>
                      <a:r>
                        <a:rPr lang="en-US" sz="700" b="1" i="0" u="none" strike="noStrike" dirty="0">
                          <a:effectLst/>
                          <a:latin typeface="+mn-lt"/>
                        </a:rPr>
                        <a:t>TMTB</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0.4</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effectLst/>
                          <a:latin typeface="+mn-lt"/>
                        </a:rPr>
                        <a:t>0.14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6567888"/>
                  </a:ext>
                </a:extLst>
              </a:tr>
            </a:tbl>
          </a:graphicData>
        </a:graphic>
      </p:graphicFrame>
    </p:spTree>
    <p:extLst>
      <p:ext uri="{BB962C8B-B14F-4D97-AF65-F5344CB8AC3E}">
        <p14:creationId xmlns:p14="http://schemas.microsoft.com/office/powerpoint/2010/main" val="412336710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2B63EB0-A666-49D7-BB5E-68AE20F375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1283" y="857792"/>
            <a:ext cx="3716117" cy="2787088"/>
          </a:xfrm>
          <a:prstGeom prst="rect">
            <a:avLst/>
          </a:prstGeom>
        </p:spPr>
      </p:pic>
      <p:pic>
        <p:nvPicPr>
          <p:cNvPr id="8" name="Grafik 7">
            <a:extLst>
              <a:ext uri="{FF2B5EF4-FFF2-40B4-BE49-F238E27FC236}">
                <a16:creationId xmlns:a16="http://schemas.microsoft.com/office/drawing/2014/main" id="{EB1124E3-6DE0-4E14-A50E-92E535EFE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4" y="835164"/>
            <a:ext cx="3781147" cy="2835860"/>
          </a:xfrm>
          <a:prstGeom prst="rect">
            <a:avLst/>
          </a:prstGeom>
        </p:spPr>
      </p:pic>
      <p:sp>
        <p:nvSpPr>
          <p:cNvPr id="2" name="Datumsplatzhalter 1">
            <a:extLst>
              <a:ext uri="{FF2B5EF4-FFF2-40B4-BE49-F238E27FC236}">
                <a16:creationId xmlns:a16="http://schemas.microsoft.com/office/drawing/2014/main" id="{B5E6D28E-C6CA-4F1C-BD25-FB106CA26183}"/>
              </a:ext>
            </a:extLst>
          </p:cNvPr>
          <p:cNvSpPr>
            <a:spLocks noGrp="1"/>
          </p:cNvSpPr>
          <p:nvPr>
            <p:ph type="dt" sz="half" idx="10"/>
          </p:nvPr>
        </p:nvSpPr>
        <p:spPr/>
        <p:txBody>
          <a:bodyPr/>
          <a:lstStyle/>
          <a:p>
            <a:r>
              <a:rPr lang="de-DE" dirty="0"/>
              <a:t>Autor (Maximilian Schulz)</a:t>
            </a:r>
          </a:p>
        </p:txBody>
      </p:sp>
      <p:sp>
        <p:nvSpPr>
          <p:cNvPr id="3" name="Fußzeilenplatzhalter 2">
            <a:extLst>
              <a:ext uri="{FF2B5EF4-FFF2-40B4-BE49-F238E27FC236}">
                <a16:creationId xmlns:a16="http://schemas.microsoft.com/office/drawing/2014/main" id="{DC42099B-9461-40FA-8FE5-CE324EB1F720}"/>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FC38A805-0425-4A65-84C2-844B40D429AA}"/>
              </a:ext>
            </a:extLst>
          </p:cNvPr>
          <p:cNvSpPr>
            <a:spLocks noGrp="1"/>
          </p:cNvSpPr>
          <p:nvPr>
            <p:ph type="sldNum" sz="quarter" idx="12"/>
          </p:nvPr>
        </p:nvSpPr>
        <p:spPr/>
        <p:txBody>
          <a:bodyPr/>
          <a:lstStyle/>
          <a:p>
            <a:fld id="{9B00EF49-7894-4F53-A8DD-F7DB3BFC5032}" type="slidenum">
              <a:rPr lang="de-DE" smtClean="0"/>
              <a:t>9</a:t>
            </a:fld>
            <a:endParaRPr lang="de-DE" dirty="0"/>
          </a:p>
        </p:txBody>
      </p:sp>
      <p:pic>
        <p:nvPicPr>
          <p:cNvPr id="9" name="Grafik 8">
            <a:extLst>
              <a:ext uri="{FF2B5EF4-FFF2-40B4-BE49-F238E27FC236}">
                <a16:creationId xmlns:a16="http://schemas.microsoft.com/office/drawing/2014/main" id="{FC7F8F39-E315-44AF-A56E-CF8C133596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947" y="4606664"/>
            <a:ext cx="4392488" cy="2244746"/>
          </a:xfrm>
          <a:prstGeom prst="rect">
            <a:avLst/>
          </a:prstGeom>
        </p:spPr>
      </p:pic>
      <p:sp>
        <p:nvSpPr>
          <p:cNvPr id="13" name="Rechteck 12">
            <a:extLst>
              <a:ext uri="{FF2B5EF4-FFF2-40B4-BE49-F238E27FC236}">
                <a16:creationId xmlns:a16="http://schemas.microsoft.com/office/drawing/2014/main" id="{7BC93173-53C2-426F-B180-F6661BE11848}"/>
              </a:ext>
            </a:extLst>
          </p:cNvPr>
          <p:cNvSpPr/>
          <p:nvPr/>
        </p:nvSpPr>
        <p:spPr bwMode="gray">
          <a:xfrm>
            <a:off x="6241603" y="5892196"/>
            <a:ext cx="4609129"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latin typeface="+mj-lt"/>
            </a:endParaRPr>
          </a:p>
        </p:txBody>
      </p:sp>
      <p:graphicFrame>
        <p:nvGraphicFramePr>
          <p:cNvPr id="12" name="Tabelle 11">
            <a:extLst>
              <a:ext uri="{FF2B5EF4-FFF2-40B4-BE49-F238E27FC236}">
                <a16:creationId xmlns:a16="http://schemas.microsoft.com/office/drawing/2014/main" id="{552A3950-0CD4-4DE3-AF33-D3CE12EB6500}"/>
              </a:ext>
            </a:extLst>
          </p:cNvPr>
          <p:cNvGraphicFramePr>
            <a:graphicFrameLocks noGrp="1"/>
          </p:cNvGraphicFramePr>
          <p:nvPr>
            <p:extLst>
              <p:ext uri="{D42A27DB-BD31-4B8C-83A1-F6EECF244321}">
                <p14:modId xmlns:p14="http://schemas.microsoft.com/office/powerpoint/2010/main" val="1198185487"/>
              </p:ext>
            </p:extLst>
          </p:nvPr>
        </p:nvGraphicFramePr>
        <p:xfrm>
          <a:off x="6221664" y="3742067"/>
          <a:ext cx="5616665" cy="2808313"/>
        </p:xfrm>
        <a:graphic>
          <a:graphicData uri="http://schemas.openxmlformats.org/drawingml/2006/table">
            <a:tbl>
              <a:tblPr firstRow="1" firstCol="1" bandRow="1"/>
              <a:tblGrid>
                <a:gridCol w="1458335">
                  <a:extLst>
                    <a:ext uri="{9D8B030D-6E8A-4147-A177-3AD203B41FA5}">
                      <a16:colId xmlns:a16="http://schemas.microsoft.com/office/drawing/2014/main" val="2950441563"/>
                    </a:ext>
                  </a:extLst>
                </a:gridCol>
                <a:gridCol w="1386110">
                  <a:extLst>
                    <a:ext uri="{9D8B030D-6E8A-4147-A177-3AD203B41FA5}">
                      <a16:colId xmlns:a16="http://schemas.microsoft.com/office/drawing/2014/main" val="2935004075"/>
                    </a:ext>
                  </a:extLst>
                </a:gridCol>
                <a:gridCol w="1386110">
                  <a:extLst>
                    <a:ext uri="{9D8B030D-6E8A-4147-A177-3AD203B41FA5}">
                      <a16:colId xmlns:a16="http://schemas.microsoft.com/office/drawing/2014/main" val="2694207719"/>
                    </a:ext>
                  </a:extLst>
                </a:gridCol>
                <a:gridCol w="1386110">
                  <a:extLst>
                    <a:ext uri="{9D8B030D-6E8A-4147-A177-3AD203B41FA5}">
                      <a16:colId xmlns:a16="http://schemas.microsoft.com/office/drawing/2014/main" val="3605040298"/>
                    </a:ext>
                  </a:extLst>
                </a:gridCol>
              </a:tblGrid>
              <a:tr h="254166">
                <a:tc>
                  <a:txBody>
                    <a:bodyPr/>
                    <a:lstStyle/>
                    <a:p>
                      <a:pPr algn="l" fontAlgn="t">
                        <a:lnSpc>
                          <a:spcPct val="107000"/>
                        </a:lnSpc>
                        <a:spcBef>
                          <a:spcPts val="0"/>
                        </a:spcBef>
                        <a:spcAft>
                          <a:spcPts val="800"/>
                        </a:spcAft>
                      </a:pPr>
                      <a:r>
                        <a:rPr lang="de-DE" sz="700" b="1" i="0" u="sng" strike="noStrike" dirty="0">
                          <a:solidFill>
                            <a:schemeClr val="tx1"/>
                          </a:solidFill>
                          <a:effectLst/>
                          <a:latin typeface="+mn-lt"/>
                          <a:ea typeface="Calibri" panose="020F0502020204030204" pitchFamily="34" charset="0"/>
                          <a:cs typeface="Times New Roman" panose="02020603050405020304" pitchFamily="18" charset="0"/>
                        </a:rPr>
                        <a:t>Aroma</a:t>
                      </a:r>
                      <a:endParaRPr lang="de-DE" sz="700" b="1" i="0" u="sng" strike="noStrike" dirty="0">
                        <a:solidFill>
                          <a:schemeClr val="tx1"/>
                        </a:solidFill>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9604180"/>
                  </a:ext>
                </a:extLst>
              </a:tr>
              <a:tr h="206030">
                <a:tc>
                  <a:txBody>
                    <a:bodyPr/>
                    <a:lstStyle/>
                    <a:p>
                      <a:pPr algn="l" fontAlgn="t">
                        <a:lnSpc>
                          <a:spcPct val="107000"/>
                        </a:lnSpc>
                        <a:spcBef>
                          <a:spcPts val="0"/>
                        </a:spcBef>
                        <a:spcAft>
                          <a:spcPts val="800"/>
                        </a:spcAft>
                      </a:pPr>
                      <a:r>
                        <a:rPr lang="de-DE" sz="700" b="0" i="1" u="none" strike="noStrike" dirty="0">
                          <a:solidFill>
                            <a:srgbClr val="000000"/>
                          </a:solidFill>
                          <a:effectLst/>
                          <a:latin typeface="+mn-lt"/>
                          <a:ea typeface="Calibri" panose="020F0502020204030204" pitchFamily="34" charset="0"/>
                          <a:cs typeface="Times New Roman" panose="02020603050405020304" pitchFamily="18" charset="0"/>
                        </a:rPr>
                        <a:t>Std. Beta</a:t>
                      </a:r>
                      <a:endParaRPr lang="de-DE" sz="700" b="0"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Std. Beta</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algn="l" fontAlgn="t">
                        <a:lnSpc>
                          <a:spcPct val="107000"/>
                        </a:lnSpc>
                        <a:spcBef>
                          <a:spcPts val="0"/>
                        </a:spcBef>
                        <a:spcAft>
                          <a:spcPts val="800"/>
                        </a:spcAft>
                      </a:pPr>
                      <a:r>
                        <a:rPr lang="de-DE" sz="700" b="0" i="0" u="none" strike="noStrike" dirty="0">
                          <a:effectLst/>
                          <a:latin typeface="+mn-lt"/>
                        </a:rPr>
                        <a:t> p -Value</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de-DE" sz="800" b="0" kern="1200" dirty="0">
                          <a:solidFill>
                            <a:schemeClr val="tx1"/>
                          </a:solidFill>
                          <a:latin typeface="+mn-lt"/>
                          <a:ea typeface="+mn-ea"/>
                          <a:cs typeface="+mn-cs"/>
                        </a:rPr>
                        <a:t>R</a:t>
                      </a:r>
                      <a:r>
                        <a:rPr lang="de-DE" sz="800" b="0" kern="1200" baseline="30000" dirty="0">
                          <a:solidFill>
                            <a:schemeClr val="tx1"/>
                          </a:solidFill>
                          <a:latin typeface="+mn-lt"/>
                          <a:ea typeface="+mn-ea"/>
                          <a:cs typeface="+mn-cs"/>
                        </a:rPr>
                        <a:t>2</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AADB"/>
                    </a:solidFill>
                  </a:tcPr>
                </a:tc>
                <a:extLst>
                  <a:ext uri="{0D108BD9-81ED-4DB2-BD59-A6C34878D82A}">
                    <a16:rowId xmlns:a16="http://schemas.microsoft.com/office/drawing/2014/main" val="1981736571"/>
                  </a:ext>
                </a:extLst>
              </a:tr>
              <a:tr h="286309">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Global mean str connectivity </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-0.42</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0.18</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11676131"/>
                  </a:ext>
                </a:extLst>
              </a:tr>
              <a:tr h="228626">
                <a:tc>
                  <a:txBody>
                    <a:bodyPr/>
                    <a:lstStyle/>
                    <a:p>
                      <a:pPr algn="l" fontAlgn="t">
                        <a:lnSpc>
                          <a:spcPct val="107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Default str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-0.15</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0.1</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804829"/>
                  </a:ext>
                </a:extLst>
              </a:tr>
              <a:tr h="246929">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Dorsal str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-0.23</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0.05</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819078"/>
                  </a:ext>
                </a:extLst>
              </a:tr>
              <a:tr h="332781">
                <a:tc>
                  <a:txBody>
                    <a:bodyPr/>
                    <a:lstStyle/>
                    <a:p>
                      <a:pPr algn="l" fontAlgn="t">
                        <a:lnSpc>
                          <a:spcPct val="115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Mean Salience str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-0.35</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0.14</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6388840"/>
                  </a:ext>
                </a:extLst>
              </a:tr>
              <a:tr h="313368">
                <a:tc>
                  <a:txBody>
                    <a:bodyPr/>
                    <a:lstStyle/>
                    <a:p>
                      <a:pPr algn="l" fontAlgn="t">
                        <a:lnSpc>
                          <a:spcPct val="115000"/>
                        </a:lnSpc>
                        <a:spcBef>
                          <a:spcPts val="0"/>
                        </a:spcBef>
                        <a:spcAft>
                          <a:spcPts val="800"/>
                        </a:spcAft>
                      </a:pPr>
                      <a:r>
                        <a:rPr lang="en-US" sz="700" b="1" i="0" u="none" strike="noStrike" dirty="0">
                          <a:effectLst/>
                          <a:latin typeface="+mn-lt"/>
                          <a:ea typeface="Calibri" panose="020F0502020204030204" pitchFamily="34" charset="0"/>
                          <a:cs typeface="Calibri" panose="020F0502020204030204" pitchFamily="34" charset="0"/>
                        </a:rPr>
                        <a:t>Mean Control str connectivity</a:t>
                      </a:r>
                      <a:endParaRPr lang="en-US"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solidFill>
                            <a:srgbClr val="000000"/>
                          </a:solidFill>
                          <a:effectLst/>
                          <a:latin typeface="+mn-lt"/>
                          <a:ea typeface="Calibri" panose="020F0502020204030204" pitchFamily="34" charset="0"/>
                          <a:cs typeface="Times New Roman" panose="02020603050405020304" pitchFamily="18" charset="0"/>
                        </a:rPr>
                        <a:t>-0.05</a:t>
                      </a:r>
                      <a:endParaRPr lang="de-DE" sz="700" b="1" i="0" u="none" strike="noStrike" dirty="0">
                        <a:effectLst/>
                        <a:latin typeface="+mn-lt"/>
                      </a:endParaRP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 0.02</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0.02</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95602912"/>
                  </a:ext>
                </a:extLst>
              </a:tr>
              <a:tr h="313368">
                <a:tc>
                  <a:txBody>
                    <a:bodyPr/>
                    <a:lstStyle/>
                    <a:p>
                      <a:pPr algn="l" fontAlgn="t">
                        <a:lnSpc>
                          <a:spcPct val="115000"/>
                        </a:lnSpc>
                        <a:spcBef>
                          <a:spcPts val="0"/>
                        </a:spcBef>
                        <a:spcAft>
                          <a:spcPts val="800"/>
                        </a:spcAft>
                      </a:pPr>
                      <a:r>
                        <a:rPr lang="en-US" sz="700" b="1" i="0" u="none" strike="noStrike" dirty="0">
                          <a:effectLst/>
                          <a:latin typeface="+mn-lt"/>
                        </a:rPr>
                        <a:t>Mean Limbic str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0.11</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0.13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33201866"/>
                  </a:ext>
                </a:extLst>
              </a:tr>
              <a:tr h="313368">
                <a:tc>
                  <a:txBody>
                    <a:bodyPr/>
                    <a:lstStyle/>
                    <a:p>
                      <a:pPr algn="l" fontAlgn="t">
                        <a:lnSpc>
                          <a:spcPct val="115000"/>
                        </a:lnSpc>
                        <a:spcBef>
                          <a:spcPts val="0"/>
                        </a:spcBef>
                        <a:spcAft>
                          <a:spcPts val="800"/>
                        </a:spcAft>
                      </a:pPr>
                      <a:r>
                        <a:rPr lang="en-US" sz="700" b="1" i="0" u="none" strike="noStrike" dirty="0">
                          <a:effectLst/>
                          <a:latin typeface="+mn-lt"/>
                        </a:rPr>
                        <a:t>Mean </a:t>
                      </a:r>
                      <a:r>
                        <a:rPr lang="en-US" sz="700" b="1" i="0" u="none" strike="noStrike" dirty="0" err="1">
                          <a:effectLst/>
                          <a:latin typeface="+mn-lt"/>
                        </a:rPr>
                        <a:t>Sommot</a:t>
                      </a:r>
                      <a:r>
                        <a:rPr lang="en-US" sz="700" b="1" i="0" u="none" strike="noStrike" dirty="0">
                          <a:effectLst/>
                          <a:latin typeface="+mn-lt"/>
                        </a:rPr>
                        <a:t> str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0.12</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&lt; 0.001</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0.03</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9667409"/>
                  </a:ext>
                </a:extLst>
              </a:tr>
              <a:tr h="313368">
                <a:tc>
                  <a:txBody>
                    <a:bodyPr/>
                    <a:lstStyle/>
                    <a:p>
                      <a:pPr algn="l" fontAlgn="t">
                        <a:lnSpc>
                          <a:spcPct val="115000"/>
                        </a:lnSpc>
                        <a:spcBef>
                          <a:spcPts val="0"/>
                        </a:spcBef>
                        <a:spcAft>
                          <a:spcPts val="800"/>
                        </a:spcAft>
                      </a:pPr>
                      <a:r>
                        <a:rPr lang="en-US" sz="700" b="1" i="0" u="none" strike="noStrike" dirty="0">
                          <a:effectLst/>
                          <a:latin typeface="+mn-lt"/>
                        </a:rPr>
                        <a:t>Mean </a:t>
                      </a:r>
                      <a:r>
                        <a:rPr lang="en-US" sz="700" b="1" i="0" u="none" strike="noStrike" dirty="0" err="1">
                          <a:effectLst/>
                          <a:latin typeface="+mn-lt"/>
                        </a:rPr>
                        <a:t>Visaul</a:t>
                      </a:r>
                      <a:r>
                        <a:rPr lang="en-US" sz="700" b="1" i="0" u="none" strike="noStrike" dirty="0">
                          <a:effectLst/>
                          <a:latin typeface="+mn-lt"/>
                        </a:rPr>
                        <a:t> str connectivity</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de-DE" sz="700" b="1" i="0" u="none" strike="noStrike" dirty="0">
                          <a:effectLst/>
                          <a:latin typeface="+mn-lt"/>
                        </a:rPr>
                        <a:t>0.04</a:t>
                      </a:r>
                    </a:p>
                  </a:txBody>
                  <a:tcPr marL="37371" marR="37371" marT="519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245" rtl="0" eaLnBrk="1" fontAlgn="t" latinLnBrk="0" hangingPunct="1">
                        <a:lnSpc>
                          <a:spcPct val="107000"/>
                        </a:lnSpc>
                        <a:spcBef>
                          <a:spcPts val="0"/>
                        </a:spcBef>
                        <a:spcAft>
                          <a:spcPts val="800"/>
                        </a:spcAft>
                        <a:buClrTx/>
                        <a:buSzTx/>
                        <a:buFontTx/>
                        <a:buNone/>
                        <a:tabLst/>
                        <a:defRPr/>
                      </a:pPr>
                      <a:r>
                        <a:rPr lang="en-US" sz="700" b="1" i="0" u="none" strike="noStrike" dirty="0">
                          <a:solidFill>
                            <a:srgbClr val="000000"/>
                          </a:solidFill>
                          <a:effectLst/>
                          <a:latin typeface="+mn-lt"/>
                          <a:ea typeface="Calibri" panose="020F0502020204030204" pitchFamily="34" charset="0"/>
                          <a:cs typeface="Calibri" panose="020F0502020204030204" pitchFamily="34" charset="0"/>
                        </a:rPr>
                        <a:t>p = 0.08</a:t>
                      </a:r>
                      <a:endParaRPr lang="en-US" sz="700" b="1" i="0" u="none" strike="noStrike" dirty="0">
                        <a:effectLst/>
                        <a:latin typeface="+mn-lt"/>
                      </a:endParaRP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lnSpc>
                          <a:spcPct val="107000"/>
                        </a:lnSpc>
                        <a:spcBef>
                          <a:spcPts val="0"/>
                        </a:spcBef>
                        <a:spcAft>
                          <a:spcPts val="800"/>
                        </a:spcAft>
                      </a:pPr>
                      <a:r>
                        <a:rPr lang="en-US" sz="700" b="1" i="0" u="none" strike="noStrike" dirty="0">
                          <a:effectLst/>
                          <a:latin typeface="+mn-lt"/>
                        </a:rPr>
                        <a:t>0.002</a:t>
                      </a:r>
                    </a:p>
                  </a:txBody>
                  <a:tcPr marL="46022" marR="46022" marT="6392"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7245385"/>
                  </a:ext>
                </a:extLst>
              </a:tr>
            </a:tbl>
          </a:graphicData>
        </a:graphic>
      </p:graphicFrame>
    </p:spTree>
    <p:extLst>
      <p:ext uri="{BB962C8B-B14F-4D97-AF65-F5344CB8AC3E}">
        <p14:creationId xmlns:p14="http://schemas.microsoft.com/office/powerpoint/2010/main" val="142304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theme/theme1.xml><?xml version="1.0" encoding="utf-8"?>
<a:theme xmlns:a="http://schemas.openxmlformats.org/drawingml/2006/main" name="UKE PPT-Master 16:9">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accent1"/>
          </a:solidFill>
        </a:ln>
      </a:spPr>
      <a:bodyPr lIns="72000" tIns="36000" rIns="72000" bIns="36000" rtlCol="0" anchor="ctr"/>
      <a:lstStyle>
        <a:defPPr algn="ctr">
          <a:defRPr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16000" indent="-216000">
          <a:lnSpc>
            <a:spcPct val="105000"/>
          </a:lnSpc>
          <a:buFont typeface="Arial" panose="020B0604020202020204" pitchFamily="34" charset="0"/>
          <a:buChar char="•"/>
          <a:defRPr dirty="0" err="1" smtClean="0">
            <a:latin typeface="+mj-lt"/>
          </a:defRPr>
        </a:defPPr>
      </a:lstStyle>
    </a:txDef>
  </a:objectDefaults>
  <a:extraClrSchemeLst/>
  <a:custClrLst>
    <a:custClr>
      <a:srgbClr val="FFDF00"/>
    </a:custClr>
    <a:custClr name="UKE INside">
      <a:srgbClr val="FCBE0E"/>
    </a:custClr>
    <a:custClr>
      <a:srgbClr val="EF7B05"/>
    </a:custClr>
    <a:custClr name="UKE INside">
      <a:srgbClr val="B22229"/>
    </a:custClr>
    <a:custClr name="UKE INside">
      <a:srgbClr val="BA9BC5"/>
    </a:custClr>
    <a:custClr>
      <a:srgbClr val="68C3CD"/>
    </a:custClr>
    <a:custClr name="UKE INside">
      <a:srgbClr val="7296AF"/>
    </a:custClr>
    <a:custClr name="UKE INside">
      <a:srgbClr val="74C095"/>
    </a:custClr>
    <a:custClr>
      <a:srgbClr val="8ABD24"/>
    </a:custClr>
    <a:custClr name="R 255">
      <a:srgbClr val="FFFFFF"/>
    </a:custClr>
    <a:custClr>
      <a:srgbClr val="FFF3BE"/>
    </a:custClr>
    <a:custClr>
      <a:srgbClr val="FFEED1"/>
    </a:custClr>
    <a:custClr>
      <a:srgbClr val="FEE8D4"/>
    </a:custClr>
    <a:custClr>
      <a:srgbClr val="F4E6E1"/>
    </a:custClr>
    <a:custClr>
      <a:srgbClr val="EFEAF3"/>
    </a:custClr>
    <a:custClr>
      <a:srgbClr val="DEF1F1"/>
    </a:custClr>
    <a:custClr>
      <a:srgbClr val="E7EAEE"/>
    </a:custClr>
    <a:custClr>
      <a:srgbClr val="DFF0E6"/>
    </a:custClr>
    <a:custClr>
      <a:srgbClr val="E9F3DE"/>
    </a:custClr>
    <a:custClr>
      <a:srgbClr val="FFFFFF"/>
    </a:custClr>
    <a:custClr name="UKE">
      <a:srgbClr val="004992"/>
    </a:custClr>
    <a:custClr name="UKE">
      <a:srgbClr val="AA9C8F"/>
    </a:custClr>
    <a:custClr name="UKE">
      <a:srgbClr val="575756"/>
    </a:custClr>
    <a:custClr name="Kinder-UKE">
      <a:srgbClr val="004992"/>
    </a:custClr>
    <a:custClr name="Kinder-UKE">
      <a:srgbClr val="9BCBEB"/>
    </a:custClr>
    <a:custClr name="Kinder-UKE">
      <a:srgbClr val="D40F7D"/>
    </a:custClr>
    <a:custClr name="UCCH">
      <a:srgbClr val="ED7333"/>
    </a:custClr>
    <a:custClr name="UHZ">
      <a:srgbClr val="6D2A3C"/>
    </a:custClr>
    <a:custClr name="Notfall Blutspende Behörde">
      <a:srgbClr val="DA291C"/>
    </a:custClr>
    <a:custClr>
      <a:srgbClr val="FFFFFF"/>
    </a:custClr>
    <a:custClr name="8%">
      <a:srgbClr val="E3E5F2"/>
    </a:custClr>
    <a:custClr name="17%">
      <a:srgbClr val="E9E4E1"/>
    </a:custClr>
    <a:custClr name="10%">
      <a:srgbClr val="E6E7E8"/>
    </a:custClr>
    <a:custClr name="8%">
      <a:srgbClr val="E3E5F2"/>
    </a:custClr>
    <a:custClr name="20%">
      <a:srgbClr val="E8F4FC"/>
    </a:custClr>
    <a:custClr name="7%">
      <a:srgbClr val="FDE8F1"/>
    </a:custClr>
    <a:custClr name="UCCH">
      <a:srgbClr val="FEF0E0"/>
    </a:custClr>
    <a:custClr name="UHZ">
      <a:srgbClr val="F2ECED"/>
    </a:custClr>
    <a:custClr name="Notfall Blutspende Behörde">
      <a:srgbClr val="FCE1E2"/>
    </a:custClr>
    <a:custClr>
      <a:srgbClr val="FFFFFF"/>
    </a:custClr>
  </a:custClrLst>
  <a:extLst>
    <a:ext uri="{05A4C25C-085E-4340-85A3-A5531E510DB2}">
      <thm15:themeFamily xmlns:thm15="http://schemas.microsoft.com/office/thememl/2012/main" name="Allgemeine UKE Vorlage_16zu9.potx" id="{957DE25E-0F78-4EF1-98DD-96D955A2C821}" vid="{E46D4DA1-4AE5-4E5B-A87E-90FBEF0F92B7}"/>
    </a:ext>
  </a:extLst>
</a:theme>
</file>

<file path=ppt/theme/theme2.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UKE PPT-Master 16:9</Template>
  <TotalTime>0</TotalTime>
  <Words>5365</Words>
  <Application>Microsoft Office PowerPoint</Application>
  <PresentationFormat>Benutzerdefiniert</PresentationFormat>
  <Paragraphs>1616</Paragraphs>
  <Slides>22</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22</vt:i4>
      </vt:variant>
    </vt:vector>
  </HeadingPairs>
  <TitlesOfParts>
    <vt:vector size="28" baseType="lpstr">
      <vt:lpstr>Arial</vt:lpstr>
      <vt:lpstr>Calibri</vt:lpstr>
      <vt:lpstr>Calibri Light</vt:lpstr>
      <vt:lpstr>Symbol</vt:lpstr>
      <vt:lpstr>Wingdings</vt:lpstr>
      <vt:lpstr>UKE PPT-Master 16:9</vt:lpstr>
      <vt:lpstr>Results: Relationship between structural connectivity and functional segregation in an aging population</vt:lpstr>
      <vt:lpstr>Alteration of Functional Connectivity with age (p – value)</vt:lpstr>
      <vt:lpstr>Alteration of Functional Connectivity with age (Effect size)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Multiple Regression: Influence of structural connectivity on functional parameters, adjusted for age and sex</vt:lpstr>
      <vt:lpstr>Mediation Analysis: Structural connectivity of functional networks as a mediator between age and functional segregation (Global)</vt:lpstr>
      <vt:lpstr>PowerPoint-Präsentation</vt:lpstr>
      <vt:lpstr>Difference maps of structural connectivity from Default and Somamotric network, based on the absolute difference of mean connectivity between the first and third age quartile</vt:lpstr>
      <vt:lpstr>Mediation Analysis: Structural connectivity of functional networks as a mediator between age and functional segregation in associative networks</vt:lpstr>
      <vt:lpstr>Mediation Analysis: Structural connectivity of functional networks as a mediator between age and functional segregation in sensory networks</vt:lpstr>
      <vt:lpstr>Multiple Regression: Influence of functional segregation on TMTB score, adjusted for age, sex, structural connectivity</vt:lpstr>
      <vt:lpstr>Mediation Analysis: Functional segregation as a mediator between age and TMTB, with structural a connectivity as confounder</vt:lpstr>
      <vt:lpstr>Summary</vt:lpstr>
      <vt:lpstr>Literature</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Farbpalette</dc:title>
  <dc:creator>Josephine Bokermann</dc:creator>
  <dc:description>Optimiert für Office 2010</dc:description>
  <cp:lastModifiedBy>Maximilian Schulz</cp:lastModifiedBy>
  <cp:revision>283</cp:revision>
  <dcterms:created xsi:type="dcterms:W3CDTF">2020-05-07T08:43:31Z</dcterms:created>
  <dcterms:modified xsi:type="dcterms:W3CDTF">2022-02-24T00:56:58Z</dcterms:modified>
</cp:coreProperties>
</file>